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6"/>
  </p:notesMasterIdLst>
  <p:sldIdLst>
    <p:sldId id="256" r:id="rId2"/>
    <p:sldId id="257" r:id="rId3"/>
    <p:sldId id="258" r:id="rId4"/>
    <p:sldId id="259" r:id="rId5"/>
    <p:sldId id="261" r:id="rId6"/>
    <p:sldId id="277" r:id="rId7"/>
    <p:sldId id="262" r:id="rId8"/>
    <p:sldId id="260" r:id="rId9"/>
    <p:sldId id="263" r:id="rId10"/>
    <p:sldId id="264" r:id="rId11"/>
    <p:sldId id="265" r:id="rId12"/>
    <p:sldId id="266" r:id="rId13"/>
    <p:sldId id="267" r:id="rId14"/>
    <p:sldId id="268" r:id="rId15"/>
    <p:sldId id="269" r:id="rId16"/>
    <p:sldId id="270" r:id="rId17"/>
    <p:sldId id="271" r:id="rId18"/>
    <p:sldId id="272" r:id="rId19"/>
    <p:sldId id="311" r:id="rId20"/>
    <p:sldId id="275" r:id="rId21"/>
    <p:sldId id="273" r:id="rId22"/>
    <p:sldId id="274" r:id="rId23"/>
    <p:sldId id="27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312" r:id="rId41"/>
    <p:sldId id="294" r:id="rId42"/>
    <p:sldId id="295" r:id="rId43"/>
    <p:sldId id="296" r:id="rId44"/>
    <p:sldId id="313" r:id="rId45"/>
    <p:sldId id="314" r:id="rId46"/>
    <p:sldId id="298" r:id="rId47"/>
    <p:sldId id="299" r:id="rId48"/>
    <p:sldId id="300" r:id="rId49"/>
    <p:sldId id="301" r:id="rId50"/>
    <p:sldId id="302" r:id="rId51"/>
    <p:sldId id="303" r:id="rId52"/>
    <p:sldId id="304" r:id="rId53"/>
    <p:sldId id="305" r:id="rId54"/>
    <p:sldId id="306" r:id="rId55"/>
    <p:sldId id="307" r:id="rId56"/>
    <p:sldId id="308" r:id="rId57"/>
    <p:sldId id="317" r:id="rId58"/>
    <p:sldId id="310" r:id="rId59"/>
    <p:sldId id="315" r:id="rId60"/>
    <p:sldId id="316"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1" r:id="rId74"/>
    <p:sldId id="330"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787"/>
    <a:srgbClr val="3A0000"/>
    <a:srgbClr val="61A929"/>
    <a:srgbClr val="FF0000"/>
    <a:srgbClr val="352311"/>
    <a:srgbClr val="40A3D0"/>
    <a:srgbClr val="BD1C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1378" y="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Возраст педагогического коллектива</c:v>
                </c:pt>
              </c:strCache>
            </c:strRef>
          </c:tx>
          <c:explosion val="25"/>
          <c:dPt>
            <c:idx val="0"/>
            <c:bubble3D val="0"/>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1"/>
            <c:bubble3D val="0"/>
            <c:spPr>
              <a:gradFill rotWithShape="1">
                <a:gsLst>
                  <a:gs pos="0">
                    <a:schemeClr val="accent2">
                      <a:tint val="98000"/>
                      <a:lumMod val="114000"/>
                    </a:schemeClr>
                  </a:gs>
                  <a:gs pos="100000">
                    <a:schemeClr val="accent2">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2"/>
            <c:bubble3D val="0"/>
            <c:spPr>
              <a:gradFill rotWithShape="1">
                <a:gsLst>
                  <a:gs pos="0">
                    <a:schemeClr val="accent3">
                      <a:tint val="98000"/>
                      <a:lumMod val="114000"/>
                    </a:schemeClr>
                  </a:gs>
                  <a:gs pos="100000">
                    <a:schemeClr val="accent3">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3"/>
            <c:bubble3D val="0"/>
            <c:spPr>
              <a:gradFill rotWithShape="1">
                <a:gsLst>
                  <a:gs pos="0">
                    <a:schemeClr val="accent4">
                      <a:tint val="98000"/>
                      <a:lumMod val="114000"/>
                    </a:schemeClr>
                  </a:gs>
                  <a:gs pos="100000">
                    <a:schemeClr val="accent4">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dLblPos val="ct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Лист1!$A$2:$A$5</c:f>
              <c:strCache>
                <c:ptCount val="4"/>
                <c:pt idx="0">
                  <c:v>от20до 30 лет</c:v>
                </c:pt>
                <c:pt idx="1">
                  <c:v>от30 до 45 лет</c:v>
                </c:pt>
                <c:pt idx="2">
                  <c:v>от 45 до 55 лет</c:v>
                </c:pt>
                <c:pt idx="3">
                  <c:v>от 55 и старше</c:v>
                </c:pt>
              </c:strCache>
            </c:strRef>
          </c:cat>
          <c:val>
            <c:numRef>
              <c:f>Лист1!$B$2:$B$5</c:f>
              <c:numCache>
                <c:formatCode>General</c:formatCode>
                <c:ptCount val="4"/>
                <c:pt idx="0">
                  <c:v>2</c:v>
                </c:pt>
                <c:pt idx="1">
                  <c:v>4</c:v>
                </c:pt>
                <c:pt idx="2">
                  <c:v>6</c:v>
                </c:pt>
                <c:pt idx="3">
                  <c:v>2</c:v>
                </c:pt>
              </c:numCache>
            </c:numRef>
          </c:val>
        </c:ser>
        <c:dLbls>
          <c:showLegendKey val="0"/>
          <c:showVal val="1"/>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Образование педагогического колектива</c:v>
                </c:pt>
              </c:strCache>
            </c:strRef>
          </c:tx>
          <c:explosion val="25"/>
          <c:dPt>
            <c:idx val="0"/>
            <c:bubble3D val="0"/>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1"/>
            <c:bubble3D val="0"/>
            <c:spPr>
              <a:gradFill rotWithShape="1">
                <a:gsLst>
                  <a:gs pos="0">
                    <a:schemeClr val="accent2">
                      <a:tint val="98000"/>
                      <a:lumMod val="114000"/>
                    </a:schemeClr>
                  </a:gs>
                  <a:gs pos="100000">
                    <a:schemeClr val="accent2">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2"/>
            <c:bubble3D val="0"/>
            <c:spPr>
              <a:gradFill rotWithShape="1">
                <a:gsLst>
                  <a:gs pos="0">
                    <a:schemeClr val="accent3">
                      <a:tint val="98000"/>
                      <a:lumMod val="114000"/>
                    </a:schemeClr>
                  </a:gs>
                  <a:gs pos="100000">
                    <a:schemeClr val="accent3">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3"/>
            <c:bubble3D val="0"/>
            <c:spPr>
              <a:gradFill rotWithShape="1">
                <a:gsLst>
                  <a:gs pos="0">
                    <a:schemeClr val="accent4">
                      <a:tint val="98000"/>
                      <a:lumMod val="114000"/>
                    </a:schemeClr>
                  </a:gs>
                  <a:gs pos="100000">
                    <a:schemeClr val="accent4">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dLblPos val="ct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Лист1!$A$2:$A$5</c:f>
              <c:strCache>
                <c:ptCount val="4"/>
                <c:pt idx="0">
                  <c:v>высшее</c:v>
                </c:pt>
                <c:pt idx="1">
                  <c:v>среднее профессиональное (педагогическое)</c:v>
                </c:pt>
                <c:pt idx="2">
                  <c:v>пед класс</c:v>
                </c:pt>
                <c:pt idx="3">
                  <c:v> </c:v>
                </c:pt>
              </c:strCache>
            </c:strRef>
          </c:cat>
          <c:val>
            <c:numRef>
              <c:f>Лист1!$B$2:$B$5</c:f>
              <c:numCache>
                <c:formatCode>General</c:formatCode>
                <c:ptCount val="4"/>
                <c:pt idx="0">
                  <c:v>9</c:v>
                </c:pt>
                <c:pt idx="1">
                  <c:v>4</c:v>
                </c:pt>
                <c:pt idx="2">
                  <c:v>1</c:v>
                </c:pt>
                <c:pt idx="3">
                  <c:v>0</c:v>
                </c:pt>
              </c:numCache>
            </c:numRef>
          </c:val>
        </c:ser>
        <c:dLbls>
          <c:showLegendKey val="0"/>
          <c:showVal val="1"/>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ru-RU"/>
              <a:t>Педагогический стаж</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066061748888565"/>
          <c:y val="0.15403470127250818"/>
          <c:w val="0.82835931020943987"/>
          <c:h val="0.62410907335082422"/>
        </c:manualLayout>
      </c:layout>
      <c:pie3DChart>
        <c:varyColors val="1"/>
        <c:ser>
          <c:idx val="0"/>
          <c:order val="0"/>
          <c:tx>
            <c:strRef>
              <c:f>Лист1!$B$1</c:f>
              <c:strCache>
                <c:ptCount val="1"/>
                <c:pt idx="0">
                  <c:v>Педагогический стаж</c:v>
                </c:pt>
              </c:strCache>
            </c:strRef>
          </c:tx>
          <c:dPt>
            <c:idx val="0"/>
            <c:bubble3D val="0"/>
            <c:spPr>
              <a:gradFill rotWithShape="1">
                <a:gsLst>
                  <a:gs pos="0">
                    <a:schemeClr val="accent2">
                      <a:tint val="98000"/>
                      <a:lumMod val="114000"/>
                    </a:schemeClr>
                  </a:gs>
                  <a:gs pos="100000">
                    <a:schemeClr val="accent2">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1"/>
            <c:bubble3D val="0"/>
            <c:spPr>
              <a:gradFill rotWithShape="1">
                <a:gsLst>
                  <a:gs pos="0">
                    <a:schemeClr val="accent4">
                      <a:tint val="98000"/>
                      <a:lumMod val="114000"/>
                    </a:schemeClr>
                  </a:gs>
                  <a:gs pos="100000">
                    <a:schemeClr val="accent4">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2"/>
            <c:bubble3D val="0"/>
            <c:spPr>
              <a:gradFill rotWithShape="1">
                <a:gsLst>
                  <a:gs pos="0">
                    <a:schemeClr val="accent6">
                      <a:tint val="98000"/>
                      <a:lumMod val="114000"/>
                    </a:schemeClr>
                  </a:gs>
                  <a:gs pos="100000">
                    <a:schemeClr val="accent6">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3"/>
            <c:bubble3D val="0"/>
            <c:spPr>
              <a:gradFill rotWithShape="1">
                <a:gsLst>
                  <a:gs pos="0">
                    <a:schemeClr val="accent2">
                      <a:lumMod val="60000"/>
                      <a:tint val="98000"/>
                      <a:lumMod val="114000"/>
                    </a:schemeClr>
                  </a:gs>
                  <a:gs pos="100000">
                    <a:schemeClr val="accent2">
                      <a:lumMod val="6000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Лист1!$A$2:$A$5</c:f>
              <c:strCache>
                <c:ptCount val="3"/>
                <c:pt idx="0">
                  <c:v>до 10 лет</c:v>
                </c:pt>
                <c:pt idx="2">
                  <c:v>свыше 20 лет</c:v>
                </c:pt>
              </c:strCache>
            </c:strRef>
          </c:cat>
          <c:val>
            <c:numRef>
              <c:f>Лист1!$B$2:$B$5</c:f>
              <c:numCache>
                <c:formatCode>General</c:formatCode>
                <c:ptCount val="4"/>
                <c:pt idx="0">
                  <c:v>6</c:v>
                </c:pt>
                <c:pt idx="2">
                  <c:v>8</c:v>
                </c:pt>
              </c:numCache>
            </c:numRef>
          </c:val>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1"/>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ru-RU"/>
              <a:t>Квалификационные категории педагогов</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Квалификационные категории педагогов</c:v>
                </c:pt>
              </c:strCache>
            </c:strRef>
          </c:tx>
          <c:explosion val="21"/>
          <c:dPt>
            <c:idx val="0"/>
            <c:bubble3D val="0"/>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1"/>
            <c:bubble3D val="0"/>
            <c:spPr>
              <a:gradFill rotWithShape="1">
                <a:gsLst>
                  <a:gs pos="0">
                    <a:schemeClr val="accent2">
                      <a:tint val="98000"/>
                      <a:lumMod val="114000"/>
                    </a:schemeClr>
                  </a:gs>
                  <a:gs pos="100000">
                    <a:schemeClr val="accent2">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2"/>
            <c:bubble3D val="0"/>
            <c:spPr>
              <a:gradFill rotWithShape="1">
                <a:gsLst>
                  <a:gs pos="0">
                    <a:schemeClr val="accent3">
                      <a:tint val="98000"/>
                      <a:lumMod val="114000"/>
                    </a:schemeClr>
                  </a:gs>
                  <a:gs pos="100000">
                    <a:schemeClr val="accent3">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Pt>
            <c:idx val="3"/>
            <c:bubble3D val="0"/>
            <c:spPr>
              <a:gradFill rotWithShape="1">
                <a:gsLst>
                  <a:gs pos="0">
                    <a:schemeClr val="accent4">
                      <a:tint val="98000"/>
                      <a:lumMod val="114000"/>
                    </a:schemeClr>
                  </a:gs>
                  <a:gs pos="100000">
                    <a:schemeClr val="accent4">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dPt>
          <c:dLbls>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dLblPos val="bestFit"/>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Лист1!$A$2:$A$5</c:f>
              <c:strCache>
                <c:ptCount val="3"/>
                <c:pt idx="0">
                  <c:v>Высшая</c:v>
                </c:pt>
                <c:pt idx="1">
                  <c:v>Первая</c:v>
                </c:pt>
                <c:pt idx="2">
                  <c:v>нет категории</c:v>
                </c:pt>
              </c:strCache>
            </c:strRef>
          </c:cat>
          <c:val>
            <c:numRef>
              <c:f>Лист1!$B$2:$B$5</c:f>
              <c:numCache>
                <c:formatCode>General</c:formatCode>
                <c:ptCount val="4"/>
                <c:pt idx="0">
                  <c:v>4</c:v>
                </c:pt>
                <c:pt idx="1">
                  <c:v>6</c:v>
                </c:pt>
                <c:pt idx="2">
                  <c:v>4</c:v>
                </c:pt>
              </c:numCache>
            </c:numRef>
          </c:val>
        </c:ser>
        <c:dLbls>
          <c:dLblPos val="bestFit"/>
          <c:showLegendKey val="0"/>
          <c:showVal val="1"/>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DF815-0FB8-4063-B767-A9C0FDDD74E7}" type="datetimeFigureOut">
              <a:rPr lang="ru-RU" smtClean="0"/>
              <a:t>29.12.2020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1DE9F-B392-4ACA-88D6-BE4F2816FF30}" type="slidenum">
              <a:rPr lang="ru-RU" smtClean="0"/>
              <a:t>‹#›</a:t>
            </a:fld>
            <a:endParaRPr lang="ru-RU"/>
          </a:p>
        </p:txBody>
      </p:sp>
    </p:spTree>
    <p:extLst>
      <p:ext uri="{BB962C8B-B14F-4D97-AF65-F5344CB8AC3E}">
        <p14:creationId xmlns:p14="http://schemas.microsoft.com/office/powerpoint/2010/main" val="351278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E71DE9F-B392-4ACA-88D6-BE4F2816FF30}" type="slidenum">
              <a:rPr lang="ru-RU" smtClean="0"/>
              <a:t>7</a:t>
            </a:fld>
            <a:endParaRPr lang="ru-RU"/>
          </a:p>
        </p:txBody>
      </p:sp>
    </p:spTree>
    <p:extLst>
      <p:ext uri="{BB962C8B-B14F-4D97-AF65-F5344CB8AC3E}">
        <p14:creationId xmlns:p14="http://schemas.microsoft.com/office/powerpoint/2010/main" val="371510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71DE9F-B392-4ACA-88D6-BE4F2816FF30}" type="slidenum">
              <a:rPr lang="ru-RU" smtClean="0"/>
              <a:t>54</a:t>
            </a:fld>
            <a:endParaRPr lang="ru-RU"/>
          </a:p>
        </p:txBody>
      </p:sp>
    </p:spTree>
    <p:extLst>
      <p:ext uri="{BB962C8B-B14F-4D97-AF65-F5344CB8AC3E}">
        <p14:creationId xmlns:p14="http://schemas.microsoft.com/office/powerpoint/2010/main" val="951255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337068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AC7A713-7007-4913-B2CB-7614D15284D3}" type="datetimeFigureOut">
              <a:rPr lang="en-US" smtClean="0"/>
              <a:pPr/>
              <a:t>12/29/2020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12500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8AC7A713-7007-4913-B2CB-7614D15284D3}" type="datetimeFigureOut">
              <a:rPr lang="en-US" smtClean="0"/>
              <a:pPr/>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1499177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8AC7A713-7007-4913-B2CB-7614D15284D3}" type="datetimeFigureOut">
              <a:rPr lang="en-US" smtClean="0"/>
              <a:pPr/>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57027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AC7A713-7007-4913-B2CB-7614D15284D3}" type="datetimeFigureOut">
              <a:rPr lang="en-US" smtClean="0"/>
              <a:pPr/>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2922610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AC7A713-7007-4913-B2CB-7614D15284D3}" type="datetimeFigureOut">
              <a:rPr lang="en-US" smtClean="0"/>
              <a:pPr/>
              <a:t>12/29/2020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990746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AC7A713-7007-4913-B2CB-7614D15284D3}" type="datetimeFigureOut">
              <a:rPr lang="en-US" smtClean="0"/>
              <a:pPr/>
              <a:t>12/29/2020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pPr/>
              <a:t>‹#›</a:t>
            </a:fld>
            <a:endParaRPr lang="en-US"/>
          </a:p>
        </p:txBody>
      </p:sp>
    </p:spTree>
    <p:extLst>
      <p:ext uri="{BB962C8B-B14F-4D97-AF65-F5344CB8AC3E}">
        <p14:creationId xmlns:p14="http://schemas.microsoft.com/office/powerpoint/2010/main" val="2360940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3221833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AC7A713-7007-4913-B2CB-7614D15284D3}" type="datetimeFigureOut">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34894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8AC7A713-7007-4913-B2CB-7614D15284D3}" type="datetimeFigureOut">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1684481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AC7A713-7007-4913-B2CB-7614D15284D3}" type="datetimeFigureOut">
              <a:rPr lang="en-US" smtClean="0"/>
              <a:t>12/29/2020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314592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AC7A713-7007-4913-B2CB-7614D15284D3}" type="datetimeFigureOut">
              <a:rPr lang="en-US" smtClean="0"/>
              <a:t>12/29/2020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03746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AC7A713-7007-4913-B2CB-7614D15284D3}" type="datetimeFigureOut">
              <a:rPr lang="en-US" smtClean="0"/>
              <a:t>12/29/2020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32622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8AC7A713-7007-4913-B2CB-7614D15284D3}" type="datetimeFigureOut">
              <a:rPr lang="en-US" smtClean="0"/>
              <a:t>12/29/2020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370874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AC7A713-7007-4913-B2CB-7614D15284D3}" type="datetimeFigureOut">
              <a:rPr lang="en-US" smtClean="0"/>
              <a:t>12/29/2020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369519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8AC7A713-7007-4913-B2CB-7614D15284D3}" type="datetimeFigureOut">
              <a:rPr lang="en-US" smtClean="0"/>
              <a:t>12/29/2020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420910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AC7A713-7007-4913-B2CB-7614D15284D3}" type="datetimeFigureOut">
              <a:rPr lang="en-US" smtClean="0"/>
              <a:t>12/29/2020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B5BB6-300C-4D5B-9AC3-521233952C76}" type="slidenum">
              <a:rPr lang="en-US" smtClean="0"/>
              <a:t>‹#›</a:t>
            </a:fld>
            <a:endParaRPr lang="en-US"/>
          </a:p>
        </p:txBody>
      </p:sp>
    </p:spTree>
    <p:extLst>
      <p:ext uri="{BB962C8B-B14F-4D97-AF65-F5344CB8AC3E}">
        <p14:creationId xmlns:p14="http://schemas.microsoft.com/office/powerpoint/2010/main" val="21723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AC7A713-7007-4913-B2CB-7614D15284D3}" type="datetimeFigureOut">
              <a:rPr lang="en-US" smtClean="0"/>
              <a:pPr/>
              <a:t>12/29/2020</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7BEB5BB6-300C-4D5B-9AC3-521233952C76}" type="slidenum">
              <a:rPr lang="en-US" smtClean="0"/>
              <a:pPr/>
              <a:t>‹#›</a:t>
            </a:fld>
            <a:endParaRPr lang="en-US"/>
          </a:p>
        </p:txBody>
      </p:sp>
    </p:spTree>
    <p:extLst>
      <p:ext uri="{BB962C8B-B14F-4D97-AF65-F5344CB8AC3E}">
        <p14:creationId xmlns:p14="http://schemas.microsoft.com/office/powerpoint/2010/main" val="94227088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tiff"/><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tiff"/><Relationship Id="rId5" Type="http://schemas.openxmlformats.org/officeDocument/2006/relationships/image" Target="../media/image45.jpeg"/><Relationship Id="rId4" Type="http://schemas.openxmlformats.org/officeDocument/2006/relationships/image" Target="../media/image44.tiff"/><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1095;&#1077;&#1095;&#1077;&#1091;&#1083;&#1100;&#1089;&#1082;&#1080;&#1081;-&#1076;&#1089;.&#1088;&#1092;/" TargetMode="External"/><Relationship Id="rId2" Type="http://schemas.openxmlformats.org/officeDocument/2006/relationships/hyperlink" Target="mailto:checheul-dou2013@yandex.ru"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22.jpeg"/><Relationship Id="rId4" Type="http://schemas.openxmlformats.org/officeDocument/2006/relationships/image" Target="../media/image121.jpeg"/></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32.jpeg"/></Relationships>
</file>

<file path=ppt/slides/_rels/slide4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e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35.jpg"/></Relationships>
</file>

<file path=ppt/slides/_rels/slide4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39.jpg"/><Relationship Id="rId4" Type="http://schemas.openxmlformats.org/officeDocument/2006/relationships/image" Target="../media/image138.jpeg"/></Relationships>
</file>

<file path=ppt/slides/_rels/slide4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43.jpeg"/><Relationship Id="rId4" Type="http://schemas.openxmlformats.org/officeDocument/2006/relationships/image" Target="../media/image142.jpeg"/></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47.jpeg"/><Relationship Id="rId4" Type="http://schemas.openxmlformats.org/officeDocument/2006/relationships/image" Target="../media/image146.jpeg"/></Relationships>
</file>

<file path=ppt/slides/_rels/slide49.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03.png"/><Relationship Id="rId2" Type="http://schemas.openxmlformats.org/officeDocument/2006/relationships/image" Target="../media/image148.jpeg"/><Relationship Id="rId1" Type="http://schemas.openxmlformats.org/officeDocument/2006/relationships/slideLayout" Target="../slideLayouts/slideLayout6.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56.jpeg"/><Relationship Id="rId4" Type="http://schemas.openxmlformats.org/officeDocument/2006/relationships/image" Target="../media/image155.jpeg"/></Relationships>
</file>

<file path=ppt/slides/_rels/slide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1095;&#1077;&#1095;&#1077;&#1091;&#1083;&#1100;&#1089;&#1082;&#1080;&#1081;-&#1076;&#1089;.&#1088;&#1092;/2020/03/03/kraevaya-aktsiya-pismo-soldatu/" TargetMode="External"/><Relationship Id="rId1" Type="http://schemas.openxmlformats.org/officeDocument/2006/relationships/slideLayout" Target="../slideLayouts/slideLayout6.xml"/><Relationship Id="rId6" Type="http://schemas.openxmlformats.org/officeDocument/2006/relationships/image" Target="../media/image159.jpeg"/><Relationship Id="rId5" Type="http://schemas.openxmlformats.org/officeDocument/2006/relationships/image" Target="../media/image158.jp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5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1095;&#1077;&#1095;&#1077;&#1091;&#1083;&#1100;&#1089;&#1082;&#1080;&#1081;-&#1076;&#1089;.&#1088;&#1092;/2019/02/25/dorozhnaya-bezopasnost/" TargetMode="Externa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67.png"/><Relationship Id="rId4" Type="http://schemas.openxmlformats.org/officeDocument/2006/relationships/image" Target="../media/image166.png"/></Relationships>
</file>

<file path=ppt/slides/_rels/slide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69.png"/></Relationships>
</file>

<file path=ppt/slides/_rels/slide56.xml.rels><?xml version="1.0" encoding="UTF-8" standalone="yes"?>
<Relationships xmlns="http://schemas.openxmlformats.org/package/2006/relationships"><Relationship Id="rId3" Type="http://schemas.openxmlformats.org/officeDocument/2006/relationships/hyperlink" Target="http://2020.polkrf.ru/" TargetMode="External"/><Relationship Id="rId2" Type="http://schemas.openxmlformats.org/officeDocument/2006/relationships/hyperlink" Target="https://vk.com/club192977935" TargetMode="Externa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7.xml"/><Relationship Id="rId5" Type="http://schemas.openxmlformats.org/officeDocument/2006/relationships/image" Target="../media/image173.jpeg"/><Relationship Id="rId4" Type="http://schemas.openxmlformats.org/officeDocument/2006/relationships/image" Target="../media/image172.jpeg"/></Relationships>
</file>

<file path=ppt/slides/_rels/slide5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76.jpeg"/><Relationship Id="rId4" Type="http://schemas.openxmlformats.org/officeDocument/2006/relationships/image" Target="../media/image175.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1095;&#1077;&#1095;&#1077;&#1091;&#1083;&#1100;&#1089;&#1082;&#1080;&#1081;-&#1076;&#1089;.&#1088;&#1092;/2019/11/28/veselye-starty/" TargetMode="External"/><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6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83.jpeg"/><Relationship Id="rId4" Type="http://schemas.openxmlformats.org/officeDocument/2006/relationships/image" Target="../media/image182.jpeg"/></Relationships>
</file>

<file path=ppt/slides/_rels/slide6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jpeg"/></Relationships>
</file>

<file path=ppt/slides/_rels/slide63.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hyperlink" Target="http://&#1095;&#1077;&#1095;&#1077;&#1091;&#1083;&#1100;&#1089;&#1082;&#1080;&#1081;-&#1076;&#1089;.&#1088;&#1092;/2019/10/21/uchebno-trenirovochnyj-seminar-po-sovremennym-napravleniyam-fitnesa/" TargetMode="External"/><Relationship Id="rId7" Type="http://schemas.openxmlformats.org/officeDocument/2006/relationships/image" Target="../media/image103.png"/><Relationship Id="rId2" Type="http://schemas.openxmlformats.org/officeDocument/2006/relationships/hyperlink" Target="http://&#1095;&#1077;&#1095;&#1077;&#1091;&#1083;&#1100;&#1089;&#1082;&#1080;&#1081;-&#1076;&#1089;.&#1088;&#1092;/2018/10/23/20-oktyabrya-2018-g-v-mbou-sosh-11-goroda-kanska-sostoyalsya-uchebno-trenirovochnyj-seminar-v-ramkah-festivalya-fitnes-marafon-komand-rabotnikov-obrazovaniya-krasnoyarskogo-kraya-my-zdorovy-nam-zdoro/" TargetMode="External"/><Relationship Id="rId1" Type="http://schemas.openxmlformats.org/officeDocument/2006/relationships/slideLayout" Target="../slideLayouts/slideLayout7.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6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98.jpeg"/><Relationship Id="rId4" Type="http://schemas.openxmlformats.org/officeDocument/2006/relationships/image" Target="../media/image197.jpeg"/></Relationships>
</file>

<file path=ppt/slides/_rels/slide6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201.jpeg"/></Relationships>
</file>

<file path=ppt/slides/_rels/slide6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 Id="rId5" Type="http://schemas.openxmlformats.org/officeDocument/2006/relationships/image" Target="../media/image204.jpe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207.jpeg"/><Relationship Id="rId4" Type="http://schemas.openxmlformats.org/officeDocument/2006/relationships/image" Target="../media/image206.jpeg"/></Relationships>
</file>

<file path=ppt/slides/_rels/slide6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7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7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21.jpeg"/></Relationships>
</file>

<file path=ppt/slides/_rels/slide7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hyperlink" Target="http://&#1095;&#1077;&#1095;&#1077;&#1091;&#1083;&#1100;&#1089;&#1082;&#1080;&#1081;-&#1076;&#1089;.&#1088;&#1092;/" TargetMode="External"/><Relationship Id="rId1" Type="http://schemas.openxmlformats.org/officeDocument/2006/relationships/slideLayout" Target="../slideLayouts/slideLayout7.xml"/><Relationship Id="rId5" Type="http://schemas.openxmlformats.org/officeDocument/2006/relationships/image" Target="../media/image224.jpeg"/><Relationship Id="rId4" Type="http://schemas.openxmlformats.org/officeDocument/2006/relationships/image" Target="../media/image223.jpeg"/></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697" y="548680"/>
            <a:ext cx="7166900" cy="1756556"/>
          </a:xfrm>
        </p:spPr>
        <p:txBody>
          <a:bodyPr/>
          <a:lstStyle/>
          <a:p>
            <a:r>
              <a:rPr lang="ru-RU" sz="2000" b="1" dirty="0"/>
              <a:t>Муниципальное бюджетное дошкольное образовательное учреждение</a:t>
            </a:r>
            <a:br>
              <a:rPr lang="ru-RU" sz="2000" b="1" dirty="0"/>
            </a:br>
            <a:r>
              <a:rPr lang="ru-RU" sz="2000" b="1" dirty="0"/>
              <a:t>«</a:t>
            </a:r>
            <a:r>
              <a:rPr lang="ru-RU" sz="2000" b="1" dirty="0" err="1"/>
              <a:t>Чечеульский</a:t>
            </a:r>
            <a:r>
              <a:rPr lang="ru-RU" sz="2000" b="1" dirty="0"/>
              <a:t> детский сад общеразвивающего вида с приоритетным осуществлением деятельности по физическому развитию детей»</a:t>
            </a:r>
            <a:r>
              <a:rPr lang="ru-RU" sz="2400" dirty="0"/>
              <a:t/>
            </a:r>
            <a:br>
              <a:rPr lang="ru-RU" sz="2400" dirty="0"/>
            </a:br>
            <a:endParaRPr lang="en-US" sz="2400" dirty="0"/>
          </a:p>
        </p:txBody>
      </p:sp>
      <p:sp>
        <p:nvSpPr>
          <p:cNvPr id="3" name="Subtitle 2"/>
          <p:cNvSpPr>
            <a:spLocks noGrp="1"/>
          </p:cNvSpPr>
          <p:nvPr>
            <p:ph type="subTitle" idx="1"/>
          </p:nvPr>
        </p:nvSpPr>
        <p:spPr>
          <a:xfrm>
            <a:off x="179513" y="2052864"/>
            <a:ext cx="8817198" cy="1626096"/>
          </a:xfrm>
        </p:spPr>
        <p:txBody>
          <a:bodyPr>
            <a:noAutofit/>
          </a:bodyPr>
          <a:lstStyle/>
          <a:p>
            <a:pPr algn="ctr"/>
            <a:r>
              <a:rPr lang="ru-RU" sz="1800" b="1" dirty="0" smtClean="0">
                <a:solidFill>
                  <a:schemeClr val="bg1"/>
                </a:solidFill>
                <a:latin typeface="Arial" panose="020B0604020202020204" pitchFamily="34" charset="0"/>
                <a:cs typeface="Arial" panose="020B0604020202020204" pitchFamily="34" charset="0"/>
              </a:rPr>
              <a:t>Уважаемые гости!</a:t>
            </a:r>
          </a:p>
          <a:p>
            <a:pPr algn="ctr"/>
            <a:r>
              <a:rPr lang="ru-RU" sz="1800" b="1" dirty="0" smtClean="0">
                <a:solidFill>
                  <a:schemeClr val="bg1"/>
                </a:solidFill>
                <a:latin typeface="Arial" panose="020B0604020202020204" pitchFamily="34" charset="0"/>
                <a:cs typeface="Arial" panose="020B0604020202020204" pitchFamily="34" charset="0"/>
              </a:rPr>
              <a:t>Мы рады приветствовать Вас на электронном выставочном стенде</a:t>
            </a:r>
          </a:p>
          <a:p>
            <a:pPr algn="ctr"/>
            <a:r>
              <a:rPr lang="ru-RU" sz="1800" b="1" dirty="0" smtClean="0">
                <a:solidFill>
                  <a:schemeClr val="bg1"/>
                </a:solidFill>
                <a:latin typeface="Arial" panose="020B0604020202020204" pitchFamily="34" charset="0"/>
                <a:cs typeface="Arial" panose="020B0604020202020204" pitchFamily="34" charset="0"/>
              </a:rPr>
              <a:t>МБДОУ «</a:t>
            </a:r>
            <a:r>
              <a:rPr lang="ru-RU" sz="1800" b="1" dirty="0" err="1" smtClean="0">
                <a:solidFill>
                  <a:schemeClr val="bg1"/>
                </a:solidFill>
                <a:latin typeface="Arial" panose="020B0604020202020204" pitchFamily="34" charset="0"/>
                <a:cs typeface="Arial" panose="020B0604020202020204" pitchFamily="34" charset="0"/>
              </a:rPr>
              <a:t>Чечеульский</a:t>
            </a:r>
            <a:r>
              <a:rPr lang="ru-RU" sz="1800" b="1" dirty="0" smtClean="0">
                <a:solidFill>
                  <a:schemeClr val="bg1"/>
                </a:solidFill>
                <a:latin typeface="Arial" panose="020B0604020202020204" pitchFamily="34" charset="0"/>
                <a:cs typeface="Arial" panose="020B0604020202020204" pitchFamily="34" charset="0"/>
              </a:rPr>
              <a:t> детский сад» </a:t>
            </a:r>
            <a:endParaRPr lang="en-US" sz="1800" b="1" dirty="0">
              <a:solidFill>
                <a:schemeClr val="bg1"/>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116632"/>
            <a:ext cx="1656184" cy="1353559"/>
          </a:xfrm>
          <a:prstGeom prst="rect">
            <a:avLst/>
          </a:prstGeom>
        </p:spPr>
      </p:pic>
      <p:grpSp>
        <p:nvGrpSpPr>
          <p:cNvPr id="8" name="Группа 7"/>
          <p:cNvGrpSpPr/>
          <p:nvPr/>
        </p:nvGrpSpPr>
        <p:grpSpPr>
          <a:xfrm>
            <a:off x="395536" y="3549127"/>
            <a:ext cx="2993307" cy="3128006"/>
            <a:chOff x="395536" y="3549127"/>
            <a:chExt cx="2993307" cy="3128006"/>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549127"/>
              <a:ext cx="2993307" cy="3128006"/>
            </a:xfrm>
            <a:prstGeom prst="rect">
              <a:avLst/>
            </a:prstGeom>
          </p:spPr>
        </p:pic>
        <p:sp>
          <p:nvSpPr>
            <p:cNvPr id="6" name="TextBox 5"/>
            <p:cNvSpPr txBox="1"/>
            <p:nvPr/>
          </p:nvSpPr>
          <p:spPr>
            <a:xfrm>
              <a:off x="758832" y="3933056"/>
              <a:ext cx="2266713" cy="1631216"/>
            </a:xfrm>
            <a:prstGeom prst="rect">
              <a:avLst/>
            </a:prstGeom>
            <a:noFill/>
          </p:spPr>
          <p:txBody>
            <a:bodyPr wrap="square" rtlCol="0">
              <a:spAutoFit/>
            </a:bodyPr>
            <a:lstStyle/>
            <a:p>
              <a:r>
                <a:rPr lang="ru-RU" sz="2000" b="1" dirty="0" smtClean="0">
                  <a:solidFill>
                    <a:srgbClr val="002060"/>
                  </a:solidFill>
                </a:rPr>
                <a:t>Наш адрес:</a:t>
              </a:r>
            </a:p>
            <a:p>
              <a:r>
                <a:rPr lang="ru-RU" sz="2000" b="1" dirty="0" err="1" smtClean="0">
                  <a:solidFill>
                    <a:srgbClr val="002060"/>
                  </a:solidFill>
                </a:rPr>
                <a:t>Канский</a:t>
              </a:r>
              <a:r>
                <a:rPr lang="ru-RU" sz="2000" b="1" dirty="0" smtClean="0">
                  <a:solidFill>
                    <a:srgbClr val="002060"/>
                  </a:solidFill>
                </a:rPr>
                <a:t> район,</a:t>
              </a:r>
            </a:p>
            <a:p>
              <a:r>
                <a:rPr lang="ru-RU" sz="2000" b="1" dirty="0" smtClean="0">
                  <a:solidFill>
                    <a:srgbClr val="002060"/>
                  </a:solidFill>
                </a:rPr>
                <a:t>с. </a:t>
              </a:r>
              <a:r>
                <a:rPr lang="ru-RU" sz="2000" b="1" dirty="0" err="1" smtClean="0">
                  <a:solidFill>
                    <a:srgbClr val="002060"/>
                  </a:solidFill>
                </a:rPr>
                <a:t>Чечеул</a:t>
              </a:r>
              <a:r>
                <a:rPr lang="ru-RU" sz="2000" b="1" dirty="0" smtClean="0">
                  <a:solidFill>
                    <a:srgbClr val="002060"/>
                  </a:solidFill>
                </a:rPr>
                <a:t>,</a:t>
              </a:r>
            </a:p>
            <a:p>
              <a:r>
                <a:rPr lang="ru-RU" sz="2000" b="1" dirty="0" smtClean="0">
                  <a:solidFill>
                    <a:srgbClr val="002060"/>
                  </a:solidFill>
                </a:rPr>
                <a:t>пер. Новый, д. </a:t>
              </a:r>
              <a:r>
                <a:rPr lang="ru-RU" sz="2000" b="1" dirty="0" smtClean="0"/>
                <a:t>3а</a:t>
              </a:r>
              <a:endParaRPr lang="ru-RU" sz="2000" b="1" dirty="0"/>
            </a:p>
          </p:txBody>
        </p:sp>
      </p:gr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675" y="3678960"/>
            <a:ext cx="3654165" cy="27406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3695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9134" y="692696"/>
            <a:ext cx="432047" cy="6394722"/>
          </a:xfrm>
        </p:spPr>
        <p:txBody>
          <a:bodyPr/>
          <a:lstStyle/>
          <a:p>
            <a:r>
              <a:rPr lang="ru-RU" sz="3200" b="1" dirty="0" smtClean="0">
                <a:solidFill>
                  <a:schemeClr val="tx1">
                    <a:lumMod val="75000"/>
                  </a:schemeClr>
                </a:solidFill>
              </a:rPr>
              <a:t>Воспитатели</a:t>
            </a:r>
            <a:endParaRPr lang="ru-RU" sz="3200" b="1" dirty="0">
              <a:solidFill>
                <a:schemeClr val="tx1">
                  <a:lumMod val="75000"/>
                </a:schemeClr>
              </a:solidFill>
            </a:endParaRPr>
          </a:p>
        </p:txBody>
      </p:sp>
      <p:sp>
        <p:nvSpPr>
          <p:cNvPr id="8" name="TextBox 7"/>
          <p:cNvSpPr txBox="1"/>
          <p:nvPr/>
        </p:nvSpPr>
        <p:spPr>
          <a:xfrm>
            <a:off x="2449964" y="4293096"/>
            <a:ext cx="1804085" cy="646331"/>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Рябова Ирина</a:t>
            </a:r>
          </a:p>
          <a:p>
            <a:pPr algn="ctr"/>
            <a:r>
              <a:rPr lang="ru-RU" b="1" dirty="0" smtClean="0">
                <a:solidFill>
                  <a:schemeClr val="tx1">
                    <a:lumMod val="75000"/>
                  </a:schemeClr>
                </a:solidFill>
                <a:latin typeface="Arial" panose="020B0604020202020204" pitchFamily="34" charset="0"/>
                <a:cs typeface="Arial" panose="020B0604020202020204" pitchFamily="34" charset="0"/>
              </a:rPr>
              <a:t>Юрьевна</a:t>
            </a:r>
            <a:endParaRPr lang="ru-RU" b="1" dirty="0">
              <a:solidFill>
                <a:schemeClr val="tx1">
                  <a:lumMod val="75000"/>
                </a:schemeClr>
              </a:solidFill>
              <a:latin typeface="Arial" panose="020B0604020202020204" pitchFamily="34" charset="0"/>
              <a:cs typeface="Arial" panose="020B0604020202020204" pitchFamily="34" charset="0"/>
            </a:endParaRPr>
          </a:p>
        </p:txBody>
      </p:sp>
      <p:sp>
        <p:nvSpPr>
          <p:cNvPr id="9" name="TextBox 8"/>
          <p:cNvSpPr txBox="1"/>
          <p:nvPr/>
        </p:nvSpPr>
        <p:spPr>
          <a:xfrm>
            <a:off x="4288221" y="2870750"/>
            <a:ext cx="2178225" cy="646331"/>
          </a:xfrm>
          <a:prstGeom prst="rect">
            <a:avLst/>
          </a:prstGeom>
          <a:noFill/>
        </p:spPr>
        <p:txBody>
          <a:bodyPr wrap="none" rtlCol="0">
            <a:spAutoFit/>
          </a:bodyPr>
          <a:lstStyle/>
          <a:p>
            <a:pPr algn="ctr"/>
            <a:r>
              <a:rPr lang="ru-RU" b="1" dirty="0" err="1" smtClean="0">
                <a:solidFill>
                  <a:schemeClr val="tx1">
                    <a:lumMod val="75000"/>
                  </a:schemeClr>
                </a:solidFill>
                <a:latin typeface="Arial" panose="020B0604020202020204" pitchFamily="34" charset="0"/>
                <a:cs typeface="Arial" panose="020B0604020202020204" pitchFamily="34" charset="0"/>
              </a:rPr>
              <a:t>Савосько</a:t>
            </a:r>
            <a:r>
              <a:rPr lang="ru-RU" b="1" dirty="0" smtClean="0">
                <a:solidFill>
                  <a:schemeClr val="tx1">
                    <a:lumMod val="75000"/>
                  </a:schemeClr>
                </a:solidFill>
                <a:latin typeface="Arial" panose="020B0604020202020204" pitchFamily="34" charset="0"/>
                <a:cs typeface="Arial" panose="020B0604020202020204" pitchFamily="34" charset="0"/>
              </a:rPr>
              <a:t> Тамара</a:t>
            </a:r>
          </a:p>
          <a:p>
            <a:pPr algn="ctr"/>
            <a:r>
              <a:rPr lang="ru-RU" b="1" dirty="0" smtClean="0">
                <a:solidFill>
                  <a:schemeClr val="tx1">
                    <a:lumMod val="75000"/>
                  </a:schemeClr>
                </a:solidFill>
                <a:latin typeface="Arial" panose="020B0604020202020204" pitchFamily="34" charset="0"/>
                <a:cs typeface="Arial" panose="020B0604020202020204" pitchFamily="34" charset="0"/>
              </a:rPr>
              <a:t>Николаевна</a:t>
            </a:r>
            <a:endParaRPr lang="ru-RU" b="1" dirty="0">
              <a:solidFill>
                <a:schemeClr val="tx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7036712" y="4281145"/>
            <a:ext cx="1920719" cy="646331"/>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Косых Галина</a:t>
            </a:r>
          </a:p>
          <a:p>
            <a:pPr algn="ctr"/>
            <a:r>
              <a:rPr lang="ru-RU" b="1" dirty="0" smtClean="0">
                <a:solidFill>
                  <a:schemeClr val="tx1">
                    <a:lumMod val="75000"/>
                  </a:schemeClr>
                </a:solidFill>
                <a:latin typeface="Arial" panose="020B0604020202020204" pitchFamily="34" charset="0"/>
                <a:cs typeface="Arial" panose="020B0604020202020204" pitchFamily="34" charset="0"/>
              </a:rPr>
              <a:t>Владимировна</a:t>
            </a:r>
            <a:endParaRPr lang="ru-RU" b="1" dirty="0">
              <a:solidFill>
                <a:schemeClr val="tx1">
                  <a:lumMod val="7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4439064" y="6133369"/>
            <a:ext cx="2086660" cy="646331"/>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Андреева Юлия </a:t>
            </a:r>
          </a:p>
          <a:p>
            <a:pPr algn="ctr"/>
            <a:r>
              <a:rPr lang="ru-RU" b="1" dirty="0" smtClean="0">
                <a:solidFill>
                  <a:schemeClr val="tx1">
                    <a:lumMod val="75000"/>
                  </a:schemeClr>
                </a:solidFill>
                <a:latin typeface="Arial" panose="020B0604020202020204" pitchFamily="34" charset="0"/>
                <a:cs typeface="Arial" panose="020B0604020202020204" pitchFamily="34" charset="0"/>
              </a:rPr>
              <a:t>Викторовна</a:t>
            </a:r>
            <a:endParaRPr lang="ru-RU" b="1" dirty="0">
              <a:solidFill>
                <a:schemeClr val="tx1">
                  <a:lumMod val="7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4380" y="1673981"/>
            <a:ext cx="1613925" cy="2420888"/>
          </a:xfrm>
          <a:prstGeom prst="rect">
            <a:avLst/>
          </a:prstGeom>
        </p:spPr>
      </p:pic>
      <p:pic>
        <p:nvPicPr>
          <p:cNvPr id="1027" name="Рисунок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780" y="3662743"/>
            <a:ext cx="1511104" cy="247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135" y="1529965"/>
            <a:ext cx="1709936" cy="256490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382" y="263927"/>
            <a:ext cx="1698993" cy="2548490"/>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912" y="5373216"/>
            <a:ext cx="1187647" cy="970636"/>
          </a:xfrm>
          <a:prstGeom prst="rect">
            <a:avLst/>
          </a:prstGeom>
        </p:spPr>
      </p:pic>
    </p:spTree>
    <p:extLst>
      <p:ext uri="{BB962C8B-B14F-4D97-AF65-F5344CB8AC3E}">
        <p14:creationId xmlns:p14="http://schemas.microsoft.com/office/powerpoint/2010/main" val="61201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6608" y="497820"/>
            <a:ext cx="432047" cy="6394722"/>
          </a:xfrm>
        </p:spPr>
        <p:txBody>
          <a:bodyPr/>
          <a:lstStyle/>
          <a:p>
            <a:r>
              <a:rPr lang="ru-RU" sz="3200" b="1" dirty="0" smtClean="0">
                <a:solidFill>
                  <a:schemeClr val="tx1">
                    <a:lumMod val="75000"/>
                  </a:schemeClr>
                </a:solidFill>
              </a:rPr>
              <a:t>Воспитатели</a:t>
            </a:r>
            <a:endParaRPr lang="ru-RU" sz="3200" b="1" dirty="0">
              <a:solidFill>
                <a:schemeClr val="tx1">
                  <a:lumMod val="75000"/>
                </a:schemeClr>
              </a:solidFill>
            </a:endParaRPr>
          </a:p>
        </p:txBody>
      </p:sp>
      <p:sp>
        <p:nvSpPr>
          <p:cNvPr id="9" name="TextBox 8"/>
          <p:cNvSpPr txBox="1"/>
          <p:nvPr/>
        </p:nvSpPr>
        <p:spPr>
          <a:xfrm>
            <a:off x="4161299" y="2870750"/>
            <a:ext cx="2432076" cy="646331"/>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Тимофеева Ксения </a:t>
            </a:r>
          </a:p>
          <a:p>
            <a:pPr algn="ctr"/>
            <a:r>
              <a:rPr lang="ru-RU" b="1" dirty="0" smtClean="0">
                <a:solidFill>
                  <a:schemeClr val="tx1">
                    <a:lumMod val="75000"/>
                  </a:schemeClr>
                </a:solidFill>
                <a:latin typeface="Arial" panose="020B0604020202020204" pitchFamily="34" charset="0"/>
                <a:cs typeface="Arial" panose="020B0604020202020204" pitchFamily="34" charset="0"/>
              </a:rPr>
              <a:t>Игоревна</a:t>
            </a:r>
            <a:endParaRPr lang="ru-RU" b="1" dirty="0">
              <a:solidFill>
                <a:schemeClr val="tx1">
                  <a:lumMod val="75000"/>
                </a:schemeClr>
              </a:solidFill>
              <a:latin typeface="Arial" panose="020B0604020202020204" pitchFamily="34" charset="0"/>
              <a:cs typeface="Arial" panose="020B0604020202020204" pitchFamily="34" charset="0"/>
            </a:endParaRPr>
          </a:p>
        </p:txBody>
      </p:sp>
      <p:pic>
        <p:nvPicPr>
          <p:cNvPr id="12" name="Рисунок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7694" y="367280"/>
            <a:ext cx="1819275" cy="2325370"/>
          </a:xfrm>
          <a:prstGeom prst="rect">
            <a:avLst/>
          </a:prstGeom>
          <a:noFill/>
          <a:ln>
            <a:noFill/>
          </a:ln>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3695181"/>
            <a:ext cx="2693092" cy="2019819"/>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837" y="3517081"/>
            <a:ext cx="1866857" cy="2428474"/>
          </a:xfrm>
          <a:prstGeom prst="rect">
            <a:avLst/>
          </a:prstGeom>
        </p:spPr>
      </p:pic>
      <p:sp>
        <p:nvSpPr>
          <p:cNvPr id="8" name="TextBox 7"/>
          <p:cNvSpPr txBox="1"/>
          <p:nvPr/>
        </p:nvSpPr>
        <p:spPr>
          <a:xfrm>
            <a:off x="2312621" y="5981382"/>
            <a:ext cx="2443298" cy="646331"/>
          </a:xfrm>
          <a:prstGeom prst="rect">
            <a:avLst/>
          </a:prstGeom>
          <a:noFill/>
        </p:spPr>
        <p:txBody>
          <a:bodyPr wrap="none" rtlCol="0">
            <a:spAutoFit/>
          </a:bodyPr>
          <a:lstStyle/>
          <a:p>
            <a:pPr algn="ctr"/>
            <a:r>
              <a:rPr lang="ru-RU" b="1" dirty="0" err="1" smtClean="0">
                <a:solidFill>
                  <a:schemeClr val="tx1">
                    <a:lumMod val="75000"/>
                  </a:schemeClr>
                </a:solidFill>
                <a:latin typeface="Arial" panose="020B0604020202020204" pitchFamily="34" charset="0"/>
                <a:cs typeface="Arial" panose="020B0604020202020204" pitchFamily="34" charset="0"/>
              </a:rPr>
              <a:t>Вайтюкевич</a:t>
            </a:r>
            <a:r>
              <a:rPr lang="ru-RU" b="1" dirty="0" smtClean="0">
                <a:solidFill>
                  <a:schemeClr val="tx1">
                    <a:lumMod val="75000"/>
                  </a:schemeClr>
                </a:solidFill>
                <a:latin typeface="Arial" panose="020B0604020202020204" pitchFamily="34" charset="0"/>
                <a:cs typeface="Arial" panose="020B0604020202020204" pitchFamily="34" charset="0"/>
              </a:rPr>
              <a:t> Ирина </a:t>
            </a:r>
          </a:p>
          <a:p>
            <a:pPr algn="ctr"/>
            <a:r>
              <a:rPr lang="ru-RU" b="1" dirty="0" smtClean="0">
                <a:solidFill>
                  <a:schemeClr val="tx1">
                    <a:lumMod val="75000"/>
                  </a:schemeClr>
                </a:solidFill>
                <a:latin typeface="Arial" panose="020B0604020202020204" pitchFamily="34" charset="0"/>
                <a:cs typeface="Arial" panose="020B0604020202020204" pitchFamily="34" charset="0"/>
              </a:rPr>
              <a:t>Валерьевна</a:t>
            </a:r>
            <a:endParaRPr lang="ru-RU" b="1" dirty="0">
              <a:solidFill>
                <a:schemeClr val="tx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6542367" y="5914147"/>
            <a:ext cx="1920719" cy="646331"/>
          </a:xfrm>
          <a:prstGeom prst="rect">
            <a:avLst/>
          </a:prstGeom>
          <a:noFill/>
        </p:spPr>
        <p:txBody>
          <a:bodyPr wrap="none" rtlCol="0">
            <a:spAutoFit/>
          </a:bodyPr>
          <a:lstStyle/>
          <a:p>
            <a:pPr algn="ctr"/>
            <a:r>
              <a:rPr lang="ru-RU" b="1" dirty="0" err="1" smtClean="0">
                <a:solidFill>
                  <a:schemeClr val="tx1">
                    <a:lumMod val="75000"/>
                  </a:schemeClr>
                </a:solidFill>
                <a:latin typeface="Arial" panose="020B0604020202020204" pitchFamily="34" charset="0"/>
                <a:cs typeface="Arial" panose="020B0604020202020204" pitchFamily="34" charset="0"/>
              </a:rPr>
              <a:t>Щурик</a:t>
            </a:r>
            <a:r>
              <a:rPr lang="ru-RU" b="1" dirty="0" smtClean="0">
                <a:solidFill>
                  <a:schemeClr val="tx1">
                    <a:lumMod val="75000"/>
                  </a:schemeClr>
                </a:solidFill>
                <a:latin typeface="Arial" panose="020B0604020202020204" pitchFamily="34" charset="0"/>
                <a:cs typeface="Arial" panose="020B0604020202020204" pitchFamily="34" charset="0"/>
              </a:rPr>
              <a:t> Юлия </a:t>
            </a:r>
          </a:p>
          <a:p>
            <a:pPr algn="ctr"/>
            <a:r>
              <a:rPr lang="ru-RU" b="1" dirty="0" smtClean="0">
                <a:solidFill>
                  <a:schemeClr val="tx1">
                    <a:lumMod val="75000"/>
                  </a:schemeClr>
                </a:solidFill>
                <a:latin typeface="Arial" panose="020B0604020202020204" pitchFamily="34" charset="0"/>
                <a:cs typeface="Arial" panose="020B0604020202020204" pitchFamily="34" charset="0"/>
              </a:rPr>
              <a:t>Владимировна</a:t>
            </a:r>
            <a:endParaRPr lang="ru-RU" b="1" dirty="0">
              <a:solidFill>
                <a:schemeClr val="tx1">
                  <a:lumMod val="75000"/>
                </a:schemeClr>
              </a:solidFill>
              <a:latin typeface="Arial" panose="020B0604020202020204" pitchFamily="34" charset="0"/>
              <a:cs typeface="Arial" panose="020B0604020202020204" pitchFamily="34"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0233" y="1529965"/>
            <a:ext cx="1363920" cy="1114700"/>
          </a:xfrm>
          <a:prstGeom prst="rect">
            <a:avLst/>
          </a:prstGeom>
        </p:spPr>
      </p:pic>
    </p:spTree>
    <p:extLst>
      <p:ext uri="{BB962C8B-B14F-4D97-AF65-F5344CB8AC3E}">
        <p14:creationId xmlns:p14="http://schemas.microsoft.com/office/powerpoint/2010/main" val="2770145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604448" cy="2554545"/>
          </a:xfrm>
          <a:prstGeom prst="rect">
            <a:avLst/>
          </a:prstGeom>
        </p:spPr>
        <p:txBody>
          <a:bodyPr wrap="square">
            <a:spAutoFit/>
          </a:bodyPr>
          <a:lstStyle/>
          <a:p>
            <a:pPr algn="just">
              <a:spcAft>
                <a:spcPts val="0"/>
              </a:spcAft>
            </a:pPr>
            <a:r>
              <a:rPr lang="ru-RU" sz="2000" dirty="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Педагогический коллектив ДОУ в основном стабильный, инициативный. В детском саду обеспечивается психологический комфорт педагогам, создается атмосфера педагогического оптимизма, ориентация на успех, обеспечиваются условия для сохранения и укрепления здоровья. </a:t>
            </a:r>
          </a:p>
          <a:p>
            <a:pPr algn="just">
              <a:spcAft>
                <a:spcPts val="0"/>
              </a:spcAft>
            </a:pPr>
            <a:r>
              <a:rPr lang="ru-RU" sz="2000" dirty="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Работа педагогического коллектива характеризуется целостностью и предусматривает взаимосвязь между различными видами деятельности. </a:t>
            </a:r>
            <a:endParaRPr lang="ru-RU" sz="2000" dirty="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Диаграмма 4"/>
          <p:cNvGraphicFramePr/>
          <p:nvPr>
            <p:extLst>
              <p:ext uri="{D42A27DB-BD31-4B8C-83A1-F6EECF244321}">
                <p14:modId xmlns:p14="http://schemas.microsoft.com/office/powerpoint/2010/main" val="1943932136"/>
              </p:ext>
            </p:extLst>
          </p:nvPr>
        </p:nvGraphicFramePr>
        <p:xfrm>
          <a:off x="1907704" y="3212976"/>
          <a:ext cx="5486400" cy="32004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5229200"/>
            <a:ext cx="1547664" cy="1264869"/>
          </a:xfrm>
          <a:prstGeom prst="rect">
            <a:avLst/>
          </a:prstGeom>
        </p:spPr>
      </p:pic>
    </p:spTree>
    <p:extLst>
      <p:ext uri="{BB962C8B-B14F-4D97-AF65-F5344CB8AC3E}">
        <p14:creationId xmlns:p14="http://schemas.microsoft.com/office/powerpoint/2010/main" val="1321581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128563310"/>
              </p:ext>
            </p:extLst>
          </p:nvPr>
        </p:nvGraphicFramePr>
        <p:xfrm>
          <a:off x="2987824" y="260648"/>
          <a:ext cx="5846440"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4139952" y="4149080"/>
            <a:ext cx="4572000" cy="1323439"/>
          </a:xfrm>
          <a:prstGeom prst="rect">
            <a:avLst/>
          </a:prstGeom>
        </p:spPr>
        <p:txBody>
          <a:bodyPr>
            <a:spAutoFit/>
          </a:bodyPr>
          <a:lstStyle/>
          <a:p>
            <a:pPr algn="just">
              <a:spcAft>
                <a:spcPts val="0"/>
              </a:spcAft>
            </a:pPr>
            <a:r>
              <a:rPr lang="ru-RU" sz="2000" dirty="0">
                <a:solidFill>
                  <a:srgbClr val="002060"/>
                </a:solidFill>
                <a:latin typeface="Arial" panose="020B0604020202020204" pitchFamily="34" charset="0"/>
                <a:ea typeface="Calibri" panose="020F0502020204030204" pitchFamily="34" charset="0"/>
                <a:cs typeface="Arial" panose="020B0604020202020204" pitchFamily="34" charset="0"/>
              </a:rPr>
              <a:t>На </a:t>
            </a:r>
            <a:r>
              <a:rPr lang="ru-RU" sz="2000" dirty="0" smtClean="0">
                <a:solidFill>
                  <a:srgbClr val="002060"/>
                </a:solidFill>
                <a:latin typeface="Arial" panose="020B0604020202020204" pitchFamily="34" charset="0"/>
                <a:ea typeface="Calibri" panose="020F0502020204030204" pitchFamily="34" charset="0"/>
                <a:cs typeface="Arial" panose="020B0604020202020204" pitchFamily="34" charset="0"/>
              </a:rPr>
              <a:t>начало 2020 </a:t>
            </a:r>
            <a:r>
              <a:rPr lang="ru-RU"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2000" dirty="0" smtClean="0">
                <a:solidFill>
                  <a:srgbClr val="002060"/>
                </a:solidFill>
                <a:latin typeface="Arial" panose="020B0604020202020204" pitchFamily="34" charset="0"/>
                <a:ea typeface="Calibri" panose="020F0502020204030204" pitchFamily="34" charset="0"/>
                <a:cs typeface="Arial" panose="020B0604020202020204" pitchFamily="34" charset="0"/>
              </a:rPr>
              <a:t>2021 </a:t>
            </a:r>
            <a:r>
              <a:rPr lang="ru-RU" sz="2000" dirty="0">
                <a:solidFill>
                  <a:srgbClr val="002060"/>
                </a:solidFill>
                <a:latin typeface="Arial" panose="020B0604020202020204" pitchFamily="34" charset="0"/>
                <a:ea typeface="Calibri" panose="020F0502020204030204" pitchFamily="34" charset="0"/>
                <a:cs typeface="Arial" panose="020B0604020202020204" pitchFamily="34" charset="0"/>
              </a:rPr>
              <a:t>учебного года 2 педагога проходят обучение в ВУЗах и 1 педагог в колледже по педагогической специальности.</a:t>
            </a:r>
            <a:endParaRPr lang="ru-RU"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689" y="5301208"/>
            <a:ext cx="1584176" cy="1294710"/>
          </a:xfrm>
          <a:prstGeom prst="rect">
            <a:avLst/>
          </a:prstGeom>
        </p:spPr>
      </p:pic>
    </p:spTree>
    <p:extLst>
      <p:ext uri="{BB962C8B-B14F-4D97-AF65-F5344CB8AC3E}">
        <p14:creationId xmlns:p14="http://schemas.microsoft.com/office/powerpoint/2010/main" val="1589049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363620629"/>
              </p:ext>
            </p:extLst>
          </p:nvPr>
        </p:nvGraphicFramePr>
        <p:xfrm>
          <a:off x="971600" y="476672"/>
          <a:ext cx="5990456" cy="3744416"/>
        </p:xfrm>
        <a:graphic>
          <a:graphicData uri="http://schemas.openxmlformats.org/drawingml/2006/chart">
            <c:chart xmlns:c="http://schemas.openxmlformats.org/drawingml/2006/chart" xmlns:r="http://schemas.openxmlformats.org/officeDocument/2006/relationships" r:id="rId2"/>
          </a:graphicData>
        </a:graphic>
      </p:graphicFrame>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4509120"/>
            <a:ext cx="2662013" cy="2016224"/>
          </a:xfrm>
          <a:prstGeom prst="rect">
            <a:avLst/>
          </a:prstGeom>
        </p:spPr>
      </p:pic>
    </p:spTree>
    <p:extLst>
      <p:ext uri="{BB962C8B-B14F-4D97-AF65-F5344CB8AC3E}">
        <p14:creationId xmlns:p14="http://schemas.microsoft.com/office/powerpoint/2010/main" val="129561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673777125"/>
              </p:ext>
            </p:extLst>
          </p:nvPr>
        </p:nvGraphicFramePr>
        <p:xfrm>
          <a:off x="755576" y="404664"/>
          <a:ext cx="5918448" cy="36004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4221088"/>
            <a:ext cx="3901448" cy="2267717"/>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1458469"/>
            <a:ext cx="1795968" cy="1467802"/>
          </a:xfrm>
          <a:prstGeom prst="rect">
            <a:avLst/>
          </a:prstGeom>
        </p:spPr>
      </p:pic>
    </p:spTree>
    <p:extLst>
      <p:ext uri="{BB962C8B-B14F-4D97-AF65-F5344CB8AC3E}">
        <p14:creationId xmlns:p14="http://schemas.microsoft.com/office/powerpoint/2010/main" val="33800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smtClean="0">
                <a:latin typeface="Arial" panose="020B0604020202020204" pitchFamily="34" charset="0"/>
                <a:cs typeface="Arial" panose="020B0604020202020204" pitchFamily="34" charset="0"/>
              </a:rPr>
              <a:t>О высоком профессионализме и творческом потенциале педагогов МБДОУ свидетельствует их участие в районных и всероссийских конкурсах </a:t>
            </a:r>
            <a:endParaRPr lang="ru-RU" sz="20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2598699"/>
            <a:ext cx="2239167" cy="1626745"/>
          </a:xfrm>
          <a:prstGeom prst="rect">
            <a:avLst/>
          </a:prstGeom>
        </p:spPr>
      </p:pic>
      <p:sp>
        <p:nvSpPr>
          <p:cNvPr id="6" name="TextBox 5"/>
          <p:cNvSpPr txBox="1"/>
          <p:nvPr/>
        </p:nvSpPr>
        <p:spPr>
          <a:xfrm>
            <a:off x="2441619" y="5301208"/>
            <a:ext cx="6477000" cy="1200329"/>
          </a:xfrm>
          <a:prstGeom prst="rect">
            <a:avLst/>
          </a:prstGeom>
          <a:noFill/>
        </p:spPr>
        <p:txBody>
          <a:bodyPr wrap="square" rtlCol="0">
            <a:spAutoFit/>
          </a:bodyPr>
          <a:lstStyle/>
          <a:p>
            <a:pPr algn="ctr"/>
            <a:r>
              <a:rPr lang="ru-RU" dirty="0" smtClean="0">
                <a:solidFill>
                  <a:schemeClr val="tx1">
                    <a:lumMod val="75000"/>
                  </a:schemeClr>
                </a:solidFill>
                <a:latin typeface="Arial" panose="020B0604020202020204" pitchFamily="34" charset="0"/>
                <a:cs typeface="Arial" panose="020B0604020202020204" pitchFamily="34" charset="0"/>
              </a:rPr>
              <a:t>Педагоги нашего детского сада ежегодно участвуют и занимают призовые места в муниципальном этапе профессионального конкурса «Воспитатель года Красноярского края»</a:t>
            </a:r>
            <a:endParaRPr lang="ru-RU" dirty="0">
              <a:solidFill>
                <a:schemeClr val="tx1">
                  <a:lumMod val="75000"/>
                </a:schemeClr>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086" y="2217043"/>
            <a:ext cx="1699066" cy="233871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3823" y="2199843"/>
            <a:ext cx="1677625" cy="230920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91" y="4838769"/>
            <a:ext cx="1939984" cy="1585503"/>
          </a:xfrm>
          <a:prstGeom prst="rect">
            <a:avLst/>
          </a:prstGeom>
        </p:spPr>
      </p:pic>
    </p:spTree>
    <p:extLst>
      <p:ext uri="{BB962C8B-B14F-4D97-AF65-F5344CB8AC3E}">
        <p14:creationId xmlns:p14="http://schemas.microsoft.com/office/powerpoint/2010/main" val="2629203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b="0" dirty="0" smtClean="0">
                <a:latin typeface="Arial" panose="020B0604020202020204" pitchFamily="34" charset="0"/>
                <a:cs typeface="Arial" panose="020B0604020202020204" pitchFamily="34" charset="0"/>
              </a:rPr>
              <a:t>Педагоги нашего детского садя являются ежегодными участниками районных педагогических чтений работников дошкольных образовательных организаций </a:t>
            </a:r>
            <a:r>
              <a:rPr lang="ru-RU" sz="1800" b="0" dirty="0" err="1" smtClean="0">
                <a:latin typeface="Arial" panose="020B0604020202020204" pitchFamily="34" charset="0"/>
                <a:cs typeface="Arial" panose="020B0604020202020204" pitchFamily="34" charset="0"/>
              </a:rPr>
              <a:t>Канского</a:t>
            </a:r>
            <a:r>
              <a:rPr lang="ru-RU" sz="1800" b="0" dirty="0" smtClean="0">
                <a:latin typeface="Arial" panose="020B0604020202020204" pitchFamily="34" charset="0"/>
                <a:cs typeface="Arial" panose="020B0604020202020204" pitchFamily="34" charset="0"/>
              </a:rPr>
              <a:t> района</a:t>
            </a:r>
            <a:endParaRPr lang="ru-RU" sz="1800" b="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287" y="2562399"/>
            <a:ext cx="2237378" cy="162544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016" y="1451744"/>
            <a:ext cx="1613772" cy="222131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4351" y="4084142"/>
            <a:ext cx="1833101" cy="2523210"/>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0014" y="1473200"/>
            <a:ext cx="1613772" cy="2221310"/>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0014" y="4099383"/>
            <a:ext cx="1778659" cy="2448272"/>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5623" y="4402489"/>
            <a:ext cx="1577702" cy="2204863"/>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4780" y="1558061"/>
            <a:ext cx="1479388" cy="2051587"/>
          </a:xfrm>
          <a:prstGeom prst="rect">
            <a:avLst/>
          </a:prstGeom>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984" y="4712168"/>
            <a:ext cx="1939984" cy="1585503"/>
          </a:xfrm>
          <a:prstGeom prst="rect">
            <a:avLst/>
          </a:prstGeom>
        </p:spPr>
      </p:pic>
    </p:spTree>
    <p:extLst>
      <p:ext uri="{BB962C8B-B14F-4D97-AF65-F5344CB8AC3E}">
        <p14:creationId xmlns:p14="http://schemas.microsoft.com/office/powerpoint/2010/main" val="1940766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24545340"/>
              </p:ext>
            </p:extLst>
          </p:nvPr>
        </p:nvGraphicFramePr>
        <p:xfrm>
          <a:off x="496873" y="1932731"/>
          <a:ext cx="8256240" cy="4394200"/>
        </p:xfrm>
        <a:graphic>
          <a:graphicData uri="http://schemas.openxmlformats.org/drawingml/2006/table">
            <a:tbl>
              <a:tblPr firstRow="1" bandRow="1">
                <a:tableStyleId>{5C22544A-7EE6-4342-B048-85BDC9FD1C3A}</a:tableStyleId>
              </a:tblPr>
              <a:tblGrid>
                <a:gridCol w="2752080"/>
                <a:gridCol w="2752080"/>
                <a:gridCol w="2752080"/>
              </a:tblGrid>
              <a:tr h="370840">
                <a:tc>
                  <a:txBody>
                    <a:bodyPr/>
                    <a:lstStyle/>
                    <a:p>
                      <a:pPr algn="ctr"/>
                      <a:r>
                        <a:rPr lang="ru-RU" dirty="0" smtClean="0">
                          <a:latin typeface="Arial" panose="020B0604020202020204" pitchFamily="34" charset="0"/>
                          <a:cs typeface="Arial" panose="020B0604020202020204" pitchFamily="34" charset="0"/>
                        </a:rPr>
                        <a:t>Мероприятие</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Участники</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Результат</a:t>
                      </a:r>
                      <a:endParaRPr lang="ru-RU" dirty="0">
                        <a:latin typeface="Arial" panose="020B0604020202020204" pitchFamily="34" charset="0"/>
                        <a:cs typeface="Arial" panose="020B0604020202020204" pitchFamily="34" charset="0"/>
                      </a:endParaRPr>
                    </a:p>
                  </a:txBody>
                  <a:tcPr/>
                </a:tc>
              </a:tr>
              <a:tr h="370840">
                <a:tc>
                  <a:txBody>
                    <a:bodyPr/>
                    <a:lstStyle/>
                    <a:p>
                      <a:pPr algn="ctr"/>
                      <a:r>
                        <a:rPr lang="ru-RU" sz="1800" kern="1200" dirty="0" smtClean="0">
                          <a:solidFill>
                            <a:srgbClr val="002060"/>
                          </a:solidFill>
                          <a:effectLst/>
                          <a:latin typeface="Arial" panose="020B0604020202020204" pitchFamily="34" charset="0"/>
                          <a:ea typeface="+mn-ea"/>
                          <a:cs typeface="Arial" panose="020B0604020202020204" pitchFamily="34" charset="0"/>
                        </a:rPr>
                        <a:t>Всероссийский профессиональный конкурс «Гордость России», номинация «Спасибо деду за победу»</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pPr algn="ctr"/>
                      <a:r>
                        <a:rPr lang="ru-RU" dirty="0" smtClean="0">
                          <a:solidFill>
                            <a:srgbClr val="002060"/>
                          </a:solidFill>
                          <a:latin typeface="Arial" panose="020B0604020202020204" pitchFamily="34" charset="0"/>
                          <a:cs typeface="Arial" panose="020B0604020202020204" pitchFamily="34" charset="0"/>
                        </a:rPr>
                        <a:t>Воспитатель Косых Г.В.</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sz="1800" kern="1200" dirty="0" smtClean="0">
                          <a:solidFill>
                            <a:srgbClr val="002060"/>
                          </a:solidFill>
                          <a:effectLst/>
                          <a:latin typeface="Arial" panose="020B0604020202020204" pitchFamily="34" charset="0"/>
                          <a:ea typeface="+mn-ea"/>
                          <a:cs typeface="Arial" panose="020B0604020202020204" pitchFamily="34" charset="0"/>
                        </a:rPr>
                        <a:t>Диплом 1 степени </a:t>
                      </a:r>
                      <a:endParaRPr lang="ru-RU" dirty="0">
                        <a:solidFill>
                          <a:srgbClr val="002060"/>
                        </a:solidFill>
                        <a:latin typeface="Arial" panose="020B0604020202020204" pitchFamily="34" charset="0"/>
                        <a:cs typeface="Arial" panose="020B0604020202020204" pitchFamily="34" charset="0"/>
                      </a:endParaRPr>
                    </a:p>
                  </a:txBody>
                  <a:tcPr/>
                </a:tc>
              </a:tr>
              <a:tr h="370840">
                <a:tc>
                  <a:txBody>
                    <a:bodyPr/>
                    <a:lstStyle/>
                    <a:p>
                      <a:r>
                        <a:rPr lang="ru-RU" sz="1800" kern="1200" dirty="0" smtClean="0">
                          <a:solidFill>
                            <a:srgbClr val="002060"/>
                          </a:solidFill>
                          <a:effectLst/>
                          <a:latin typeface="Arial" panose="020B0604020202020204" pitchFamily="34" charset="0"/>
                          <a:ea typeface="+mn-ea"/>
                          <a:cs typeface="Arial" panose="020B0604020202020204" pitchFamily="34" charset="0"/>
                        </a:rPr>
                        <a:t>ООО «ЗСЦПО» Всероссийский открытый конкурс-практикум с международным участием «Лучший сайт образовательной организации – 2020»</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pPr algn="ctr"/>
                      <a:r>
                        <a:rPr lang="ru-RU" dirty="0" smtClean="0">
                          <a:solidFill>
                            <a:srgbClr val="002060"/>
                          </a:solidFill>
                          <a:latin typeface="Arial" panose="020B0604020202020204" pitchFamily="34" charset="0"/>
                          <a:cs typeface="Arial" panose="020B0604020202020204" pitchFamily="34" charset="0"/>
                        </a:rPr>
                        <a:t>Сайт МБДОУ «</a:t>
                      </a:r>
                      <a:r>
                        <a:rPr lang="ru-RU" dirty="0" err="1" smtClean="0">
                          <a:solidFill>
                            <a:srgbClr val="002060"/>
                          </a:solidFill>
                          <a:latin typeface="Arial" panose="020B0604020202020204" pitchFamily="34" charset="0"/>
                          <a:cs typeface="Arial" panose="020B0604020202020204" pitchFamily="34" charset="0"/>
                        </a:rPr>
                        <a:t>Чечеульский</a:t>
                      </a:r>
                      <a:r>
                        <a:rPr lang="ru-RU" dirty="0" smtClean="0">
                          <a:solidFill>
                            <a:srgbClr val="002060"/>
                          </a:solidFill>
                          <a:latin typeface="Arial" panose="020B0604020202020204" pitchFamily="34" charset="0"/>
                          <a:cs typeface="Arial" panose="020B0604020202020204" pitchFamily="34" charset="0"/>
                        </a:rPr>
                        <a:t> детский сад» и </a:t>
                      </a:r>
                      <a:r>
                        <a:rPr lang="ru-RU" dirty="0" smtClean="0">
                          <a:solidFill>
                            <a:srgbClr val="002060"/>
                          </a:solidFill>
                          <a:latin typeface="Arial" panose="020B0604020202020204" pitchFamily="34" charset="0"/>
                          <a:cs typeface="Arial" panose="020B0604020202020204" pitchFamily="34" charset="0"/>
                        </a:rPr>
                        <a:t>ответственный </a:t>
                      </a:r>
                      <a:r>
                        <a:rPr lang="ru-RU" dirty="0" smtClean="0">
                          <a:solidFill>
                            <a:srgbClr val="002060"/>
                          </a:solidFill>
                          <a:latin typeface="Arial" panose="020B0604020202020204" pitchFamily="34" charset="0"/>
                          <a:cs typeface="Arial" panose="020B0604020202020204" pitchFamily="34" charset="0"/>
                        </a:rPr>
                        <a:t>за ведение сайта</a:t>
                      </a:r>
                      <a:r>
                        <a:rPr lang="ru-RU" baseline="0" dirty="0" smtClean="0">
                          <a:solidFill>
                            <a:srgbClr val="002060"/>
                          </a:solidFill>
                          <a:latin typeface="Arial" panose="020B0604020202020204" pitchFamily="34" charset="0"/>
                          <a:cs typeface="Arial" panose="020B0604020202020204" pitchFamily="34" charset="0"/>
                        </a:rPr>
                        <a:t> старший воспитатель Яковлева О.А.</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dirty="0" smtClean="0">
                          <a:solidFill>
                            <a:srgbClr val="002060"/>
                          </a:solidFill>
                          <a:latin typeface="Arial" panose="020B0604020202020204" pitchFamily="34" charset="0"/>
                          <a:cs typeface="Arial" panose="020B0604020202020204" pitchFamily="34" charset="0"/>
                        </a:rPr>
                        <a:t>Диплом победителя - 2 место</a:t>
                      </a:r>
                      <a:endParaRPr lang="ru-RU" dirty="0">
                        <a:solidFill>
                          <a:srgbClr val="002060"/>
                        </a:solidFill>
                        <a:latin typeface="Arial" panose="020B0604020202020204" pitchFamily="34" charset="0"/>
                        <a:cs typeface="Arial" panose="020B0604020202020204" pitchFamily="34" charset="0"/>
                      </a:endParaRPr>
                    </a:p>
                  </a:txBody>
                  <a:tcPr/>
                </a:tc>
              </a:tr>
            </a:tbl>
          </a:graphicData>
        </a:graphic>
      </p:graphicFrame>
      <p:sp>
        <p:nvSpPr>
          <p:cNvPr id="3" name="Заголовок 2"/>
          <p:cNvSpPr>
            <a:spLocks noGrp="1"/>
          </p:cNvSpPr>
          <p:nvPr>
            <p:ph type="title"/>
          </p:nvPr>
        </p:nvSpPr>
        <p:spPr/>
        <p:txBody>
          <a:bodyPr/>
          <a:lstStyle/>
          <a:p>
            <a:r>
              <a:rPr lang="ru-RU" sz="1800" dirty="0" smtClean="0">
                <a:latin typeface="Arial" panose="020B0604020202020204" pitchFamily="34" charset="0"/>
                <a:cs typeface="Arial" panose="020B0604020202020204" pitchFamily="34" charset="0"/>
              </a:rPr>
              <a:t>Педагоги МБДОУ становятся участниками и победителями в районных, краевых, всероссийских конкурсов </a:t>
            </a:r>
            <a:endParaRPr lang="ru-RU" sz="1800" dirty="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4221088"/>
            <a:ext cx="1235630" cy="170080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3037" y="2204864"/>
            <a:ext cx="1150897" cy="158417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6127" y="187313"/>
            <a:ext cx="1939984" cy="1585503"/>
          </a:xfrm>
          <a:prstGeom prst="rect">
            <a:avLst/>
          </a:prstGeom>
        </p:spPr>
      </p:pic>
    </p:spTree>
    <p:extLst>
      <p:ext uri="{BB962C8B-B14F-4D97-AF65-F5344CB8AC3E}">
        <p14:creationId xmlns:p14="http://schemas.microsoft.com/office/powerpoint/2010/main" val="1159809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6192688" cy="646331"/>
          </a:xfrm>
          <a:prstGeom prst="rect">
            <a:avLst/>
          </a:prstGeom>
        </p:spPr>
        <p:txBody>
          <a:bodyPr wrap="square">
            <a:spAutoFit/>
          </a:bodyPr>
          <a:lstStyle/>
          <a:p>
            <a:pPr algn="ctr">
              <a:spcAft>
                <a:spcPts val="0"/>
              </a:spcAft>
            </a:pPr>
            <a:r>
              <a:rPr lang="ru-RU" b="1" dirty="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Участие воспитанников ДОУ в конкурсах и мероприятиях.</a:t>
            </a:r>
            <a:endParaRPr lang="ru-RU" sz="1400" dirty="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655897094"/>
              </p:ext>
            </p:extLst>
          </p:nvPr>
        </p:nvGraphicFramePr>
        <p:xfrm>
          <a:off x="179512" y="833566"/>
          <a:ext cx="8568950" cy="5806440"/>
        </p:xfrm>
        <a:graphic>
          <a:graphicData uri="http://schemas.openxmlformats.org/drawingml/2006/table">
            <a:tbl>
              <a:tblPr firstRow="1" firstCol="1" bandRow="1">
                <a:tableStyleId>{5C22544A-7EE6-4342-B048-85BDC9FD1C3A}</a:tableStyleId>
              </a:tblPr>
              <a:tblGrid>
                <a:gridCol w="2884656"/>
                <a:gridCol w="375427"/>
                <a:gridCol w="1223687"/>
                <a:gridCol w="1945959"/>
                <a:gridCol w="2139221"/>
              </a:tblGrid>
              <a:tr h="41534">
                <a:tc>
                  <a:txBody>
                    <a:bodyPr/>
                    <a:lstStyle/>
                    <a:p>
                      <a:pPr algn="ctr">
                        <a:spcAft>
                          <a:spcPts val="0"/>
                        </a:spcAft>
                      </a:pPr>
                      <a:r>
                        <a:rPr lang="ru-RU" sz="300" dirty="0">
                          <a:effectLst/>
                        </a:rPr>
                        <a:t>Мероприятие</a:t>
                      </a:r>
                      <a:endParaRPr lang="ru-RU"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 </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Время</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Уровень</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Результат</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r>
              <a:tr h="2242812">
                <a:tc>
                  <a:txBody>
                    <a:bodyPr/>
                    <a:lstStyle/>
                    <a:p>
                      <a:pPr>
                        <a:spcAft>
                          <a:spcPts val="0"/>
                        </a:spcAft>
                      </a:pPr>
                      <a:r>
                        <a:rPr lang="ru-RU" sz="1800" dirty="0">
                          <a:effectLst/>
                          <a:latin typeface="Arial" panose="020B0604020202020204" pitchFamily="34" charset="0"/>
                          <a:cs typeface="Arial" panose="020B0604020202020204" pitchFamily="34" charset="0"/>
                        </a:rPr>
                        <a:t>Всероссийский центр гражданских и молодежных инициатив «Идея», г. Оренбург</a:t>
                      </a:r>
                    </a:p>
                    <a:p>
                      <a:pPr>
                        <a:spcAft>
                          <a:spcPts val="0"/>
                        </a:spcAft>
                      </a:pPr>
                      <a:r>
                        <a:rPr lang="en-US" sz="1800" dirty="0">
                          <a:effectLst/>
                          <a:latin typeface="Arial" panose="020B0604020202020204" pitchFamily="34" charset="0"/>
                          <a:cs typeface="Arial" panose="020B0604020202020204" pitchFamily="34" charset="0"/>
                        </a:rPr>
                        <a:t>II </a:t>
                      </a:r>
                      <a:r>
                        <a:rPr lang="ru-RU" sz="1800" dirty="0">
                          <a:effectLst/>
                          <a:latin typeface="Arial" panose="020B0604020202020204" pitchFamily="34" charset="0"/>
                          <a:cs typeface="Arial" panose="020B0604020202020204" pitchFamily="34" charset="0"/>
                        </a:rPr>
                        <a:t>Всероссийский экологический конкурс «Мы кормушку смастерили и столовую открыли!»</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 </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Январь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федеральный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Благодарственное письмо – воспитателям Рябова И.Ю., Образцова О.А.</a:t>
                      </a:r>
                    </a:p>
                    <a:p>
                      <a:pPr>
                        <a:spcAft>
                          <a:spcPts val="0"/>
                        </a:spcAft>
                      </a:pPr>
                      <a:r>
                        <a:rPr lang="ru-RU" sz="1800" dirty="0">
                          <a:effectLst/>
                          <a:latin typeface="Arial" panose="020B0604020202020204" pitchFamily="34" charset="0"/>
                          <a:cs typeface="Arial" panose="020B0604020202020204" pitchFamily="34" charset="0"/>
                        </a:rPr>
                        <a:t>Диплом 1 степени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1246007">
                <a:tc>
                  <a:txBody>
                    <a:bodyPr/>
                    <a:lstStyle/>
                    <a:p>
                      <a:pPr>
                        <a:spcAft>
                          <a:spcPts val="0"/>
                        </a:spcAft>
                      </a:pPr>
                      <a:r>
                        <a:rPr lang="ru-RU" sz="1800">
                          <a:effectLst/>
                          <a:latin typeface="Arial" panose="020B0604020202020204" pitchFamily="34" charset="0"/>
                          <a:cs typeface="Arial" panose="020B0604020202020204" pitchFamily="34" charset="0"/>
                        </a:rPr>
                        <a:t>Муниципальный этап краевой экологической акции «Зимняя планета детства»</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 </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Январь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районный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Участники – 24 семьи воспитанников.</a:t>
                      </a:r>
                    </a:p>
                    <a:p>
                      <a:pPr>
                        <a:spcAft>
                          <a:spcPts val="0"/>
                        </a:spcAft>
                      </a:pPr>
                      <a:r>
                        <a:rPr lang="ru-RU" sz="1800" dirty="0">
                          <a:effectLst/>
                          <a:latin typeface="Arial" panose="020B0604020202020204" pitchFamily="34" charset="0"/>
                          <a:cs typeface="Arial" panose="020B0604020202020204" pitchFamily="34" charset="0"/>
                        </a:rPr>
                        <a:t>Грамота семейной команде.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1744409">
                <a:tc>
                  <a:txBody>
                    <a:bodyPr/>
                    <a:lstStyle/>
                    <a:p>
                      <a:pPr algn="just">
                        <a:spcAft>
                          <a:spcPts val="0"/>
                        </a:spcAft>
                      </a:pPr>
                      <a:r>
                        <a:rPr lang="ru-RU" sz="1800">
                          <a:effectLst/>
                          <a:latin typeface="Arial" panose="020B0604020202020204" pitchFamily="34" charset="0"/>
                          <a:cs typeface="Arial" panose="020B0604020202020204" pitchFamily="34" charset="0"/>
                        </a:rPr>
                        <a:t>Всероссийский центр гражданских и молодежных инициатив «Идея»</a:t>
                      </a:r>
                    </a:p>
                    <a:p>
                      <a:pPr algn="just">
                        <a:spcAft>
                          <a:spcPts val="0"/>
                        </a:spcAft>
                      </a:pPr>
                      <a:r>
                        <a:rPr lang="ru-RU" sz="1800">
                          <a:effectLst/>
                          <a:latin typeface="Arial" panose="020B0604020202020204" pitchFamily="34" charset="0"/>
                          <a:cs typeface="Arial" panose="020B0604020202020204" pitchFamily="34" charset="0"/>
                        </a:rPr>
                        <a:t>Всероссийский конкурс детского рисунка «Я рисую, как умею!»</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 </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Февраль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федеральный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just">
                        <a:spcAft>
                          <a:spcPts val="0"/>
                        </a:spcAft>
                      </a:pPr>
                      <a:r>
                        <a:rPr lang="ru-RU" sz="1800" dirty="0">
                          <a:effectLst/>
                          <a:latin typeface="Arial" panose="020B0604020202020204" pitchFamily="34" charset="0"/>
                          <a:cs typeface="Arial" panose="020B0604020202020204" pitchFamily="34" charset="0"/>
                        </a:rPr>
                        <a:t>Диплом 1 степени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bl>
          </a:graphicData>
        </a:graphic>
      </p:graphicFrame>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4" y="7144"/>
            <a:ext cx="1043608" cy="852916"/>
          </a:xfrm>
          <a:prstGeom prst="rect">
            <a:avLst/>
          </a:prstGeom>
        </p:spPr>
      </p:pic>
    </p:spTree>
    <p:extLst>
      <p:ext uri="{BB962C8B-B14F-4D97-AF65-F5344CB8AC3E}">
        <p14:creationId xmlns:p14="http://schemas.microsoft.com/office/powerpoint/2010/main" val="3651538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180387"/>
            <a:ext cx="5472608" cy="1143000"/>
          </a:xfrm>
        </p:spPr>
        <p:txBody>
          <a:bodyPr/>
          <a:lstStyle/>
          <a:p>
            <a:r>
              <a:rPr lang="ru-RU" sz="3200" dirty="0" smtClean="0"/>
              <a:t>Информация о МБДОУ </a:t>
            </a:r>
            <a:br>
              <a:rPr lang="ru-RU" sz="3200" dirty="0" smtClean="0"/>
            </a:br>
            <a:r>
              <a:rPr lang="ru-RU" sz="3200" dirty="0" smtClean="0"/>
              <a:t>«</a:t>
            </a:r>
            <a:r>
              <a:rPr lang="ru-RU" sz="3200" dirty="0" err="1" smtClean="0"/>
              <a:t>Чечеульский</a:t>
            </a:r>
            <a:r>
              <a:rPr lang="ru-RU" sz="3200" dirty="0" smtClean="0"/>
              <a:t> детский сад»</a:t>
            </a:r>
            <a:endParaRPr lang="en-US" sz="3200" dirty="0"/>
          </a:p>
        </p:txBody>
      </p:sp>
      <p:graphicFrame>
        <p:nvGraphicFramePr>
          <p:cNvPr id="8" name="Объект 7"/>
          <p:cNvGraphicFramePr>
            <a:graphicFrameLocks noGrp="1"/>
          </p:cNvGraphicFramePr>
          <p:nvPr>
            <p:ph idx="1"/>
            <p:extLst>
              <p:ext uri="{D42A27DB-BD31-4B8C-83A1-F6EECF244321}">
                <p14:modId xmlns:p14="http://schemas.microsoft.com/office/powerpoint/2010/main" val="3101174094"/>
              </p:ext>
            </p:extLst>
          </p:nvPr>
        </p:nvGraphicFramePr>
        <p:xfrm>
          <a:off x="500063" y="1484784"/>
          <a:ext cx="8392417" cy="4969341"/>
        </p:xfrm>
        <a:graphic>
          <a:graphicData uri="http://schemas.openxmlformats.org/drawingml/2006/table">
            <a:tbl>
              <a:tblPr firstRow="1" firstCol="1" bandRow="1">
                <a:tableStyleId>{5C22544A-7EE6-4342-B048-85BDC9FD1C3A}</a:tableStyleId>
              </a:tblPr>
              <a:tblGrid>
                <a:gridCol w="2669049"/>
                <a:gridCol w="5723368"/>
              </a:tblGrid>
              <a:tr h="1036320">
                <a:tc gridSpan="2">
                  <a:txBody>
                    <a:bodyPr/>
                    <a:lstStyle/>
                    <a:p>
                      <a:pPr algn="ctr">
                        <a:spcAft>
                          <a:spcPts val="0"/>
                        </a:spcAft>
                      </a:pPr>
                      <a:r>
                        <a:rPr lang="ru-RU" sz="1800" dirty="0" smtClean="0">
                          <a:effectLst/>
                          <a:latin typeface="Arial" panose="020B0604020202020204" pitchFamily="34" charset="0"/>
                          <a:cs typeface="Arial" panose="020B0604020202020204" pitchFamily="34" charset="0"/>
                        </a:rPr>
                        <a:t>Муниципальное </a:t>
                      </a:r>
                      <a:r>
                        <a:rPr lang="ru-RU" sz="1800" dirty="0">
                          <a:effectLst/>
                          <a:latin typeface="Arial" panose="020B0604020202020204" pitchFamily="34" charset="0"/>
                          <a:cs typeface="Arial" panose="020B0604020202020204" pitchFamily="34" charset="0"/>
                        </a:rPr>
                        <a:t>бюджетное дошкольное образовательное учреждение «</a:t>
                      </a:r>
                      <a:r>
                        <a:rPr lang="ru-RU" sz="1800" dirty="0" err="1">
                          <a:effectLst/>
                          <a:latin typeface="Arial" panose="020B0604020202020204" pitchFamily="34" charset="0"/>
                          <a:cs typeface="Arial" panose="020B0604020202020204" pitchFamily="34" charset="0"/>
                        </a:rPr>
                        <a:t>Чечеульский</a:t>
                      </a:r>
                      <a:r>
                        <a:rPr lang="ru-RU" sz="1800" dirty="0">
                          <a:effectLst/>
                          <a:latin typeface="Arial" panose="020B0604020202020204" pitchFamily="34" charset="0"/>
                          <a:cs typeface="Arial" panose="020B0604020202020204" pitchFamily="34" charset="0"/>
                        </a:rPr>
                        <a:t> детский сад общеразвивающего вида с приоритетным осуществлением деятельности по физическому развитию детей»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pPr>
                        <a:spcAft>
                          <a:spcPts val="0"/>
                        </a:spcAft>
                      </a:pP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182880">
                <a:tc>
                  <a:txBody>
                    <a:bodyPr/>
                    <a:lstStyle/>
                    <a:p>
                      <a:pPr>
                        <a:spcAft>
                          <a:spcPts val="0"/>
                        </a:spcAft>
                      </a:pPr>
                      <a:r>
                        <a:rPr lang="ru-RU" sz="1800" dirty="0">
                          <a:effectLst/>
                          <a:latin typeface="Arial" panose="020B0604020202020204" pitchFamily="34" charset="0"/>
                          <a:cs typeface="Arial" panose="020B0604020202020204" pitchFamily="34" charset="0"/>
                        </a:rPr>
                        <a:t>Сокращенное наименование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ru-RU" sz="1800" dirty="0">
                          <a:effectLst/>
                          <a:latin typeface="Arial" panose="020B0604020202020204" pitchFamily="34" charset="0"/>
                          <a:cs typeface="Arial" panose="020B0604020202020204" pitchFamily="34" charset="0"/>
                        </a:rPr>
                        <a:t>МБДОУ «</a:t>
                      </a:r>
                      <a:r>
                        <a:rPr lang="ru-RU" sz="1800" dirty="0" err="1">
                          <a:effectLst/>
                          <a:latin typeface="Arial" panose="020B0604020202020204" pitchFamily="34" charset="0"/>
                          <a:cs typeface="Arial" panose="020B0604020202020204" pitchFamily="34" charset="0"/>
                        </a:rPr>
                        <a:t>Чечеульский</a:t>
                      </a:r>
                      <a:r>
                        <a:rPr lang="ru-RU" sz="1800" dirty="0">
                          <a:effectLst/>
                          <a:latin typeface="Arial" panose="020B0604020202020204" pitchFamily="34" charset="0"/>
                          <a:cs typeface="Arial" panose="020B0604020202020204" pitchFamily="34" charset="0"/>
                        </a:rPr>
                        <a:t> детский сад»</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9075">
                <a:tc>
                  <a:txBody>
                    <a:bodyPr/>
                    <a:lstStyle/>
                    <a:p>
                      <a:pPr>
                        <a:spcAft>
                          <a:spcPts val="0"/>
                        </a:spcAft>
                      </a:pPr>
                      <a:r>
                        <a:rPr lang="ru-RU" sz="1800" dirty="0">
                          <a:effectLst/>
                          <a:latin typeface="Arial" panose="020B0604020202020204" pitchFamily="34" charset="0"/>
                          <a:cs typeface="Arial" panose="020B0604020202020204" pitchFamily="34" charset="0"/>
                        </a:rPr>
                        <a:t>Руководитель</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ru-RU" sz="1800" dirty="0">
                          <a:effectLst/>
                          <a:latin typeface="Arial" panose="020B0604020202020204" pitchFamily="34" charset="0"/>
                          <a:cs typeface="Arial" panose="020B0604020202020204" pitchFamily="34" charset="0"/>
                        </a:rPr>
                        <a:t>Сергиенко Нелли Ивановна</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spcAft>
                          <a:spcPts val="0"/>
                        </a:spcAft>
                      </a:pPr>
                      <a:r>
                        <a:rPr lang="ru-RU" sz="1800" dirty="0">
                          <a:effectLst/>
                          <a:latin typeface="Arial" panose="020B0604020202020204" pitchFamily="34" charset="0"/>
                          <a:cs typeface="Arial" panose="020B0604020202020204" pitchFamily="34" charset="0"/>
                        </a:rPr>
                        <a:t>Адрес организации</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ru-RU" sz="1800" dirty="0">
                          <a:effectLst/>
                          <a:latin typeface="Arial" panose="020B0604020202020204" pitchFamily="34" charset="0"/>
                          <a:cs typeface="Arial" panose="020B0604020202020204" pitchFamily="34" charset="0"/>
                        </a:rPr>
                        <a:t>663630. Красноярский край, </a:t>
                      </a:r>
                      <a:r>
                        <a:rPr lang="ru-RU" sz="1800" dirty="0" err="1">
                          <a:effectLst/>
                          <a:latin typeface="Arial" panose="020B0604020202020204" pitchFamily="34" charset="0"/>
                          <a:cs typeface="Arial" panose="020B0604020202020204" pitchFamily="34" charset="0"/>
                        </a:rPr>
                        <a:t>Канский</a:t>
                      </a:r>
                      <a:r>
                        <a:rPr lang="ru-RU" sz="1800" dirty="0">
                          <a:effectLst/>
                          <a:latin typeface="Arial" panose="020B0604020202020204" pitchFamily="34" charset="0"/>
                          <a:cs typeface="Arial" panose="020B0604020202020204" pitchFamily="34" charset="0"/>
                        </a:rPr>
                        <a:t> район. </a:t>
                      </a:r>
                      <a:r>
                        <a:rPr lang="ru-RU" sz="1800" dirty="0" err="1">
                          <a:effectLst/>
                          <a:latin typeface="Arial" panose="020B0604020202020204" pitchFamily="34" charset="0"/>
                          <a:cs typeface="Arial" panose="020B0604020202020204" pitchFamily="34" charset="0"/>
                        </a:rPr>
                        <a:t>с.Чечеул</a:t>
                      </a:r>
                      <a:r>
                        <a:rPr lang="ru-RU" sz="1800" dirty="0">
                          <a:effectLst/>
                          <a:latin typeface="Arial" panose="020B0604020202020204" pitchFamily="34" charset="0"/>
                          <a:cs typeface="Arial" panose="020B0604020202020204" pitchFamily="34" charset="0"/>
                        </a:rPr>
                        <a:t> пер. Новый 3а.</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spcAft>
                          <a:spcPts val="0"/>
                        </a:spcAft>
                      </a:pPr>
                      <a:r>
                        <a:rPr lang="ru-RU" sz="1800">
                          <a:effectLst/>
                          <a:latin typeface="Arial" panose="020B0604020202020204" pitchFamily="34" charset="0"/>
                          <a:cs typeface="Arial" panose="020B0604020202020204" pitchFamily="34" charset="0"/>
                        </a:rPr>
                        <a:t>Телефон </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ru-RU" sz="1800" dirty="0">
                          <a:effectLst/>
                          <a:latin typeface="Arial" panose="020B0604020202020204" pitchFamily="34" charset="0"/>
                          <a:cs typeface="Arial" panose="020B0604020202020204" pitchFamily="34" charset="0"/>
                        </a:rPr>
                        <a:t>78-1-23 моб. 8 983 291 09 55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96">
                <a:tc>
                  <a:txBody>
                    <a:bodyPr/>
                    <a:lstStyle/>
                    <a:p>
                      <a:pPr>
                        <a:spcAft>
                          <a:spcPts val="0"/>
                        </a:spcAft>
                      </a:pPr>
                      <a:r>
                        <a:rPr lang="ru-RU" sz="1800">
                          <a:effectLst/>
                          <a:latin typeface="Arial" panose="020B0604020202020204" pitchFamily="34" charset="0"/>
                          <a:cs typeface="Arial" panose="020B0604020202020204" pitchFamily="34" charset="0"/>
                        </a:rPr>
                        <a:t>Электронная почта</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800" u="sng" dirty="0">
                          <a:effectLst/>
                          <a:latin typeface="Arial" panose="020B0604020202020204" pitchFamily="34" charset="0"/>
                          <a:cs typeface="Arial" panose="020B0604020202020204" pitchFamily="34" charset="0"/>
                          <a:hlinkClick r:id="rId2"/>
                        </a:rPr>
                        <a:t>checheul</a:t>
                      </a:r>
                      <a:r>
                        <a:rPr lang="ru-RU" sz="1800" u="sng" dirty="0">
                          <a:effectLst/>
                          <a:latin typeface="Arial" panose="020B0604020202020204" pitchFamily="34" charset="0"/>
                          <a:cs typeface="Arial" panose="020B0604020202020204" pitchFamily="34" charset="0"/>
                          <a:hlinkClick r:id="rId2"/>
                        </a:rPr>
                        <a:t>-</a:t>
                      </a:r>
                      <a:r>
                        <a:rPr lang="en-US" sz="1800" u="sng" dirty="0" err="1">
                          <a:effectLst/>
                          <a:latin typeface="Arial" panose="020B0604020202020204" pitchFamily="34" charset="0"/>
                          <a:cs typeface="Arial" panose="020B0604020202020204" pitchFamily="34" charset="0"/>
                          <a:hlinkClick r:id="rId2"/>
                        </a:rPr>
                        <a:t>dou</a:t>
                      </a:r>
                      <a:r>
                        <a:rPr lang="ru-RU" sz="1800" u="sng" dirty="0">
                          <a:effectLst/>
                          <a:latin typeface="Arial" panose="020B0604020202020204" pitchFamily="34" charset="0"/>
                          <a:cs typeface="Arial" panose="020B0604020202020204" pitchFamily="34" charset="0"/>
                          <a:hlinkClick r:id="rId2"/>
                        </a:rPr>
                        <a:t>2013@</a:t>
                      </a:r>
                      <a:r>
                        <a:rPr lang="en-US" sz="1800" u="sng" dirty="0" err="1">
                          <a:effectLst/>
                          <a:latin typeface="Arial" panose="020B0604020202020204" pitchFamily="34" charset="0"/>
                          <a:cs typeface="Arial" panose="020B0604020202020204" pitchFamily="34" charset="0"/>
                          <a:hlinkClick r:id="rId2"/>
                        </a:rPr>
                        <a:t>yandex</a:t>
                      </a:r>
                      <a:r>
                        <a:rPr lang="ru-RU" sz="1800" u="sng" dirty="0">
                          <a:effectLst/>
                          <a:latin typeface="Arial" panose="020B0604020202020204" pitchFamily="34" charset="0"/>
                          <a:cs typeface="Arial" panose="020B0604020202020204" pitchFamily="34" charset="0"/>
                          <a:hlinkClick r:id="rId2"/>
                        </a:rPr>
                        <a:t>.</a:t>
                      </a:r>
                      <a:r>
                        <a:rPr lang="en-US" sz="1800" u="sng" dirty="0" err="1">
                          <a:effectLst/>
                          <a:latin typeface="Arial" panose="020B0604020202020204" pitchFamily="34" charset="0"/>
                          <a:cs typeface="Arial" panose="020B0604020202020204" pitchFamily="34" charset="0"/>
                          <a:hlinkClick r:id="rId2"/>
                        </a:rPr>
                        <a:t>ru</a:t>
                      </a: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43840">
                <a:tc>
                  <a:txBody>
                    <a:bodyPr/>
                    <a:lstStyle/>
                    <a:p>
                      <a:pPr>
                        <a:spcAft>
                          <a:spcPts val="0"/>
                        </a:spcAft>
                      </a:pPr>
                      <a:r>
                        <a:rPr lang="ru-RU" sz="1800">
                          <a:effectLst/>
                          <a:latin typeface="Arial" panose="020B0604020202020204" pitchFamily="34" charset="0"/>
                          <a:cs typeface="Arial" panose="020B0604020202020204" pitchFamily="34" charset="0"/>
                        </a:rPr>
                        <a:t>Сайт в сети Интернет</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800" u="sng" dirty="0">
                          <a:effectLst/>
                          <a:latin typeface="Arial" panose="020B0604020202020204" pitchFamily="34" charset="0"/>
                          <a:cs typeface="Arial" panose="020B0604020202020204" pitchFamily="34" charset="0"/>
                          <a:hlinkClick r:id="rId3"/>
                        </a:rPr>
                        <a:t>http://чечеульский-дс.рф/</a:t>
                      </a: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05740">
                <a:tc>
                  <a:txBody>
                    <a:bodyPr/>
                    <a:lstStyle/>
                    <a:p>
                      <a:pPr>
                        <a:spcAft>
                          <a:spcPts val="0"/>
                        </a:spcAft>
                      </a:pPr>
                      <a:r>
                        <a:rPr lang="ru-RU" sz="1800">
                          <a:effectLst/>
                          <a:latin typeface="Arial" panose="020B0604020202020204" pitchFamily="34" charset="0"/>
                          <a:cs typeface="Arial" panose="020B0604020202020204" pitchFamily="34" charset="0"/>
                        </a:rPr>
                        <a:t>Тип учреждения</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ru-RU" sz="1800" dirty="0">
                          <a:effectLst/>
                          <a:latin typeface="Arial" panose="020B0604020202020204" pitchFamily="34" charset="0"/>
                          <a:cs typeface="Arial" panose="020B0604020202020204" pitchFamily="34" charset="0"/>
                        </a:rPr>
                        <a:t>Дошкольное образовательное учреждение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195580">
                <a:tc>
                  <a:txBody>
                    <a:bodyPr/>
                    <a:lstStyle/>
                    <a:p>
                      <a:pPr>
                        <a:spcAft>
                          <a:spcPts val="0"/>
                        </a:spcAft>
                      </a:pPr>
                      <a:r>
                        <a:rPr lang="ru-RU" sz="1800" dirty="0">
                          <a:effectLst/>
                          <a:latin typeface="Arial" panose="020B0604020202020204" pitchFamily="34" charset="0"/>
                          <a:cs typeface="Arial" panose="020B0604020202020204" pitchFamily="34" charset="0"/>
                        </a:rPr>
                        <a:t>Организационно правовая форма</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ru-RU" sz="1800" dirty="0">
                          <a:effectLst/>
                          <a:latin typeface="Arial" panose="020B0604020202020204" pitchFamily="34" charset="0"/>
                          <a:cs typeface="Arial" panose="020B0604020202020204" pitchFamily="34" charset="0"/>
                        </a:rPr>
                        <a:t>Муниципальное учреждение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847725">
                <a:tc>
                  <a:txBody>
                    <a:bodyPr/>
                    <a:lstStyle/>
                    <a:p>
                      <a:pPr>
                        <a:spcAft>
                          <a:spcPts val="0"/>
                        </a:spcAft>
                      </a:pPr>
                      <a:r>
                        <a:rPr lang="ru-RU" sz="1800" dirty="0">
                          <a:effectLst/>
                          <a:latin typeface="Arial" panose="020B0604020202020204" pitchFamily="34" charset="0"/>
                          <a:cs typeface="Arial" panose="020B0604020202020204" pitchFamily="34" charset="0"/>
                        </a:rPr>
                        <a:t>Учредитель учреждения</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ru-RU" sz="1800" dirty="0" smtClean="0">
                          <a:effectLst/>
                          <a:latin typeface="Arial" panose="020B0604020202020204" pitchFamily="34" charset="0"/>
                          <a:cs typeface="Arial" panose="020B0604020202020204" pitchFamily="34" charset="0"/>
                        </a:rPr>
                        <a:t>МКУ </a:t>
                      </a:r>
                      <a:r>
                        <a:rPr lang="ru-RU" sz="1800" dirty="0">
                          <a:effectLst/>
                          <a:latin typeface="Arial" panose="020B0604020202020204" pitchFamily="34" charset="0"/>
                          <a:cs typeface="Arial" panose="020B0604020202020204" pitchFamily="34" charset="0"/>
                        </a:rPr>
                        <a:t>«УО </a:t>
                      </a:r>
                      <a:r>
                        <a:rPr lang="ru-RU" sz="1800" dirty="0" err="1">
                          <a:effectLst/>
                          <a:latin typeface="Arial" panose="020B0604020202020204" pitchFamily="34" charset="0"/>
                          <a:cs typeface="Arial" panose="020B0604020202020204" pitchFamily="34" charset="0"/>
                        </a:rPr>
                        <a:t>Канского</a:t>
                      </a:r>
                      <a:r>
                        <a:rPr lang="ru-RU" sz="1800" dirty="0">
                          <a:effectLst/>
                          <a:latin typeface="Arial" panose="020B0604020202020204" pitchFamily="34" charset="0"/>
                          <a:cs typeface="Arial" panose="020B0604020202020204" pitchFamily="34" charset="0"/>
                        </a:rPr>
                        <a:t> района».</a:t>
                      </a:r>
                    </a:p>
                    <a:p>
                      <a:pPr>
                        <a:spcAft>
                          <a:spcPts val="0"/>
                        </a:spcAft>
                      </a:pPr>
                      <a:r>
                        <a:rPr lang="ru-RU" sz="1800" dirty="0">
                          <a:effectLst/>
                          <a:latin typeface="Arial" panose="020B0604020202020204" pitchFamily="34" charset="0"/>
                          <a:cs typeface="Arial" panose="020B0604020202020204" pitchFamily="34" charset="0"/>
                        </a:rPr>
                        <a:t>Место нахождение Учредителя: 663600, Россия, Красноярский край, г. Канск, ул. Ленина. 4/1.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80387"/>
            <a:ext cx="1457707" cy="1191349"/>
          </a:xfrm>
          <a:prstGeom prst="rect">
            <a:avLst/>
          </a:prstGeom>
        </p:spPr>
      </p:pic>
    </p:spTree>
    <p:extLst>
      <p:ext uri="{BB962C8B-B14F-4D97-AF65-F5344CB8AC3E}">
        <p14:creationId xmlns:p14="http://schemas.microsoft.com/office/powerpoint/2010/main" val="3259889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360416067"/>
              </p:ext>
            </p:extLst>
          </p:nvPr>
        </p:nvGraphicFramePr>
        <p:xfrm>
          <a:off x="323527" y="1700808"/>
          <a:ext cx="8568846" cy="4365879"/>
        </p:xfrm>
        <a:graphic>
          <a:graphicData uri="http://schemas.openxmlformats.org/drawingml/2006/table">
            <a:tbl>
              <a:tblPr firstRow="1" bandRow="1">
                <a:tableStyleId>{5C22544A-7EE6-4342-B048-85BDC9FD1C3A}</a:tableStyleId>
              </a:tblPr>
              <a:tblGrid>
                <a:gridCol w="4392489"/>
                <a:gridCol w="1872208"/>
                <a:gridCol w="2304149"/>
              </a:tblGrid>
              <a:tr h="370840">
                <a:tc>
                  <a:txBody>
                    <a:bodyPr/>
                    <a:lstStyle/>
                    <a:p>
                      <a:pPr algn="ctr"/>
                      <a:r>
                        <a:rPr lang="ru-RU" dirty="0" smtClean="0">
                          <a:latin typeface="Arial" panose="020B0604020202020204" pitchFamily="34" charset="0"/>
                          <a:cs typeface="Arial" panose="020B0604020202020204" pitchFamily="34" charset="0"/>
                        </a:rPr>
                        <a:t>Мероприятие</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Участники</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Результат</a:t>
                      </a:r>
                      <a:endParaRPr lang="ru-RU" dirty="0">
                        <a:latin typeface="Arial" panose="020B0604020202020204" pitchFamily="34" charset="0"/>
                        <a:cs typeface="Arial" panose="020B0604020202020204" pitchFamily="34" charset="0"/>
                      </a:endParaRPr>
                    </a:p>
                  </a:txBody>
                  <a:tcPr/>
                </a:tc>
              </a:tr>
              <a:tr h="370840">
                <a:tc>
                  <a:txBody>
                    <a:bodyPr/>
                    <a:lstStyle/>
                    <a:p>
                      <a:pPr algn="l">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Педагогика</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21 века.</a:t>
                      </a:r>
                    </a:p>
                    <a:p>
                      <a:pPr algn="l">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Всероссийская – блиц олимпиада для педагогов «Профессионально – педагогическая компетентность педагога»</a:t>
                      </a:r>
                    </a:p>
                    <a:p>
                      <a:pPr algn="l">
                        <a:spcAft>
                          <a:spcPts val="0"/>
                        </a:spcAft>
                      </a:pPr>
                      <a:endPar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r>
                        <a:rPr lang="ru-RU" dirty="0" smtClean="0">
                          <a:solidFill>
                            <a:srgbClr val="002060"/>
                          </a:solidFill>
                          <a:latin typeface="Arial" panose="020B0604020202020204" pitchFamily="34" charset="0"/>
                          <a:cs typeface="Arial" panose="020B0604020202020204" pitchFamily="34" charset="0"/>
                        </a:rPr>
                        <a:t>Инструктор</a:t>
                      </a:r>
                      <a:r>
                        <a:rPr lang="ru-RU" baseline="0" dirty="0" smtClean="0">
                          <a:solidFill>
                            <a:srgbClr val="002060"/>
                          </a:solidFill>
                          <a:latin typeface="Arial" panose="020B0604020202020204" pitchFamily="34" charset="0"/>
                          <a:cs typeface="Arial" panose="020B0604020202020204" pitchFamily="34" charset="0"/>
                        </a:rPr>
                        <a:t> по ФК </a:t>
                      </a:r>
                      <a:r>
                        <a:rPr lang="ru-RU" baseline="0" dirty="0" err="1" smtClean="0">
                          <a:solidFill>
                            <a:srgbClr val="002060"/>
                          </a:solidFill>
                          <a:latin typeface="Arial" panose="020B0604020202020204" pitchFamily="34" charset="0"/>
                          <a:cs typeface="Arial" panose="020B0604020202020204" pitchFamily="34" charset="0"/>
                        </a:rPr>
                        <a:t>Евпак</a:t>
                      </a:r>
                      <a:r>
                        <a:rPr lang="ru-RU" baseline="0" dirty="0" smtClean="0">
                          <a:solidFill>
                            <a:srgbClr val="002060"/>
                          </a:solidFill>
                          <a:latin typeface="Arial" panose="020B0604020202020204" pitchFamily="34" charset="0"/>
                          <a:cs typeface="Arial" panose="020B0604020202020204" pitchFamily="34" charset="0"/>
                        </a:rPr>
                        <a:t> Н.В</a:t>
                      </a:r>
                      <a:r>
                        <a:rPr lang="ru-RU" dirty="0" smtClean="0">
                          <a:solidFill>
                            <a:srgbClr val="002060"/>
                          </a:solidFill>
                          <a:latin typeface="Arial" panose="020B0604020202020204" pitchFamily="34" charset="0"/>
                          <a:cs typeface="Arial" panose="020B0604020202020204" pitchFamily="34" charset="0"/>
                        </a:rPr>
                        <a:t>.</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sz="1800" kern="1200" dirty="0" smtClean="0">
                          <a:solidFill>
                            <a:srgbClr val="002060"/>
                          </a:solidFill>
                          <a:effectLst/>
                          <a:latin typeface="Arial" panose="020B0604020202020204" pitchFamily="34" charset="0"/>
                          <a:ea typeface="+mn-ea"/>
                          <a:cs typeface="Arial" panose="020B0604020202020204" pitchFamily="34" charset="0"/>
                        </a:rPr>
                        <a:t>Диплом </a:t>
                      </a:r>
                    </a:p>
                    <a:p>
                      <a:r>
                        <a:rPr lang="ru-RU" sz="1800" kern="1200" dirty="0" smtClean="0">
                          <a:solidFill>
                            <a:srgbClr val="002060"/>
                          </a:solidFill>
                          <a:effectLst/>
                          <a:latin typeface="Arial" panose="020B0604020202020204" pitchFamily="34" charset="0"/>
                          <a:ea typeface="+mn-ea"/>
                          <a:cs typeface="Arial" panose="020B0604020202020204" pitchFamily="34" charset="0"/>
                        </a:rPr>
                        <a:t>1место</a:t>
                      </a:r>
                      <a:endParaRPr lang="ru-RU" dirty="0">
                        <a:solidFill>
                          <a:srgbClr val="002060"/>
                        </a:solidFill>
                        <a:latin typeface="Arial" panose="020B0604020202020204" pitchFamily="34" charset="0"/>
                        <a:cs typeface="Arial" panose="020B0604020202020204" pitchFamily="34" charset="0"/>
                      </a:endParaRPr>
                    </a:p>
                  </a:txBody>
                  <a:tcPr/>
                </a:tc>
              </a:tr>
              <a:tr h="370840">
                <a:tc>
                  <a:txBody>
                    <a:bodyPr/>
                    <a:lstStyle/>
                    <a:p>
                      <a:pPr algn="l">
                        <a:lnSpc>
                          <a:spcPct val="107000"/>
                        </a:lnSpc>
                        <a:spcAft>
                          <a:spcPts val="80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Педагогический клуб «Наука и творчество»</a:t>
                      </a:r>
                    </a:p>
                    <a:p>
                      <a:pPr algn="l">
                        <a:lnSpc>
                          <a:spcPct val="107000"/>
                        </a:lnSpc>
                        <a:spcAft>
                          <a:spcPts val="800"/>
                        </a:spcAft>
                      </a:pPr>
                      <a:r>
                        <a:rPr lang="en-US"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II </a:t>
                      </a: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Всероссийский конкурс профессионального мастерства «Современное дошкольное образование»,</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номинация «Эссе»</a:t>
                      </a:r>
                    </a:p>
                    <a:p>
                      <a:pPr algn="l">
                        <a:lnSpc>
                          <a:spcPct val="107000"/>
                        </a:lnSpc>
                        <a:spcAft>
                          <a:spcPts val="800"/>
                        </a:spcAft>
                      </a:pP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114300" marR="114300" marT="0" marB="0"/>
                </a:tc>
                <a:tc>
                  <a:txBody>
                    <a:bodyPr/>
                    <a:lstStyle/>
                    <a:p>
                      <a:pPr algn="ctr"/>
                      <a:r>
                        <a:rPr lang="ru-RU" dirty="0" smtClean="0">
                          <a:solidFill>
                            <a:srgbClr val="002060"/>
                          </a:solidFill>
                          <a:latin typeface="Arial" panose="020B0604020202020204" pitchFamily="34" charset="0"/>
                          <a:cs typeface="Arial" panose="020B0604020202020204" pitchFamily="34" charset="0"/>
                        </a:rPr>
                        <a:t>Воспитатель Тимофеева К.И.</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dirty="0" smtClean="0">
                          <a:solidFill>
                            <a:srgbClr val="002060"/>
                          </a:solidFill>
                          <a:latin typeface="Arial" panose="020B0604020202020204" pitchFamily="34" charset="0"/>
                          <a:cs typeface="Arial" panose="020B0604020202020204" pitchFamily="34" charset="0"/>
                        </a:rPr>
                        <a:t>Диплом</a:t>
                      </a:r>
                      <a:r>
                        <a:rPr lang="ru-RU" baseline="0" dirty="0" smtClean="0">
                          <a:solidFill>
                            <a:srgbClr val="002060"/>
                          </a:solidFill>
                          <a:latin typeface="Arial" panose="020B0604020202020204" pitchFamily="34" charset="0"/>
                          <a:cs typeface="Arial" panose="020B0604020202020204" pitchFamily="34" charset="0"/>
                        </a:rPr>
                        <a:t> </a:t>
                      </a:r>
                    </a:p>
                    <a:p>
                      <a:r>
                        <a:rPr lang="ru-RU" baseline="0" dirty="0" smtClean="0">
                          <a:solidFill>
                            <a:srgbClr val="002060"/>
                          </a:solidFill>
                          <a:latin typeface="Arial" panose="020B0604020202020204" pitchFamily="34" charset="0"/>
                          <a:cs typeface="Arial" panose="020B0604020202020204" pitchFamily="34" charset="0"/>
                        </a:rPr>
                        <a:t>3 место</a:t>
                      </a:r>
                      <a:endParaRPr lang="ru-RU" dirty="0">
                        <a:solidFill>
                          <a:srgbClr val="002060"/>
                        </a:solidFill>
                        <a:latin typeface="Arial" panose="020B0604020202020204" pitchFamily="34" charset="0"/>
                        <a:cs typeface="Arial" panose="020B0604020202020204" pitchFamily="34" charset="0"/>
                      </a:endParaRPr>
                    </a:p>
                  </a:txBody>
                  <a:tcPr/>
                </a:tc>
              </a:tr>
            </a:tbl>
          </a:graphicData>
        </a:graphic>
      </p:graphicFrame>
      <p:sp>
        <p:nvSpPr>
          <p:cNvPr id="3" name="Заголовок 2"/>
          <p:cNvSpPr>
            <a:spLocks noGrp="1"/>
          </p:cNvSpPr>
          <p:nvPr>
            <p:ph type="title"/>
          </p:nvPr>
        </p:nvSpPr>
        <p:spPr/>
        <p:txBody>
          <a:bodyPr/>
          <a:lstStyle/>
          <a:p>
            <a:r>
              <a:rPr lang="ru-RU" sz="1800" dirty="0" smtClean="0">
                <a:latin typeface="Arial" panose="020B0604020202020204" pitchFamily="34" charset="0"/>
                <a:cs typeface="Arial" panose="020B0604020202020204" pitchFamily="34" charset="0"/>
              </a:rPr>
              <a:t>Педагоги МБДОУ становятся участниками и победителями в районных, краевых, всероссийских конкурсов </a:t>
            </a:r>
            <a:endParaRPr lang="ru-RU" sz="18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2204864"/>
            <a:ext cx="1078689" cy="148478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8242" y="4005064"/>
            <a:ext cx="1162391" cy="159999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8207" y="156939"/>
            <a:ext cx="1589339" cy="1298929"/>
          </a:xfrm>
          <a:prstGeom prst="rect">
            <a:avLst/>
          </a:prstGeom>
        </p:spPr>
      </p:pic>
    </p:spTree>
    <p:extLst>
      <p:ext uri="{BB962C8B-B14F-4D97-AF65-F5344CB8AC3E}">
        <p14:creationId xmlns:p14="http://schemas.microsoft.com/office/powerpoint/2010/main" val="4149742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66621268"/>
              </p:ext>
            </p:extLst>
          </p:nvPr>
        </p:nvGraphicFramePr>
        <p:xfrm>
          <a:off x="319809" y="1484784"/>
          <a:ext cx="8568951" cy="4942840"/>
        </p:xfrm>
        <a:graphic>
          <a:graphicData uri="http://schemas.openxmlformats.org/drawingml/2006/table">
            <a:tbl>
              <a:tblPr firstRow="1" bandRow="1">
                <a:tableStyleId>{5C22544A-7EE6-4342-B048-85BDC9FD1C3A}</a:tableStyleId>
              </a:tblPr>
              <a:tblGrid>
                <a:gridCol w="4032448"/>
                <a:gridCol w="2160240"/>
                <a:gridCol w="2376263"/>
              </a:tblGrid>
              <a:tr h="370840">
                <a:tc>
                  <a:txBody>
                    <a:bodyPr/>
                    <a:lstStyle/>
                    <a:p>
                      <a:pPr algn="ctr"/>
                      <a:r>
                        <a:rPr lang="ru-RU" dirty="0" smtClean="0">
                          <a:latin typeface="Arial" panose="020B0604020202020204" pitchFamily="34" charset="0"/>
                          <a:cs typeface="Arial" panose="020B0604020202020204" pitchFamily="34" charset="0"/>
                        </a:rPr>
                        <a:t>Мероприятие </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Участник </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Результат</a:t>
                      </a:r>
                      <a:endParaRPr lang="ru-RU" dirty="0">
                        <a:latin typeface="Arial" panose="020B0604020202020204" pitchFamily="34" charset="0"/>
                        <a:cs typeface="Arial" panose="020B0604020202020204" pitchFamily="34" charset="0"/>
                      </a:endParaRPr>
                    </a:p>
                  </a:txBody>
                  <a:tcPr/>
                </a:tc>
              </a:tr>
              <a:tr h="370840">
                <a:tc>
                  <a:txBody>
                    <a:bodyPr/>
                    <a:lstStyle/>
                    <a:p>
                      <a:r>
                        <a:rPr lang="ru-RU" sz="1800" kern="1200" dirty="0" smtClean="0">
                          <a:solidFill>
                            <a:srgbClr val="002060"/>
                          </a:solidFill>
                          <a:effectLst/>
                          <a:latin typeface="Arial" panose="020B0604020202020204" pitchFamily="34" charset="0"/>
                          <a:ea typeface="+mn-ea"/>
                          <a:cs typeface="Arial" panose="020B0604020202020204" pitchFamily="34" charset="0"/>
                        </a:rPr>
                        <a:t>«</a:t>
                      </a:r>
                      <a:r>
                        <a:rPr lang="ru-RU" sz="1800" kern="1200" dirty="0" err="1" smtClean="0">
                          <a:solidFill>
                            <a:srgbClr val="002060"/>
                          </a:solidFill>
                          <a:effectLst/>
                          <a:latin typeface="Arial" panose="020B0604020202020204" pitchFamily="34" charset="0"/>
                          <a:ea typeface="+mn-ea"/>
                          <a:cs typeface="Arial" panose="020B0604020202020204" pitchFamily="34" charset="0"/>
                        </a:rPr>
                        <a:t>Тотал</a:t>
                      </a:r>
                      <a:r>
                        <a:rPr lang="ru-RU" sz="1800" kern="1200" dirty="0" smtClean="0">
                          <a:solidFill>
                            <a:srgbClr val="002060"/>
                          </a:solidFill>
                          <a:effectLst/>
                          <a:latin typeface="Arial" panose="020B0604020202020204" pitchFamily="34" charset="0"/>
                          <a:ea typeface="+mn-ea"/>
                          <a:cs typeface="Arial" panose="020B0604020202020204" pitchFamily="34" charset="0"/>
                        </a:rPr>
                        <a:t> – Тест»</a:t>
                      </a:r>
                    </a:p>
                    <a:p>
                      <a:r>
                        <a:rPr lang="ru-RU" sz="1800" kern="1200" dirty="0" smtClean="0">
                          <a:solidFill>
                            <a:srgbClr val="002060"/>
                          </a:solidFill>
                          <a:effectLst/>
                          <a:latin typeface="Arial" panose="020B0604020202020204" pitchFamily="34" charset="0"/>
                          <a:ea typeface="+mn-ea"/>
                          <a:cs typeface="Arial" panose="020B0604020202020204" pitchFamily="34" charset="0"/>
                        </a:rPr>
                        <a:t>всероссийское тестирование «Информационно-коммуникативные технологии в профессиональной деятельности»</a:t>
                      </a:r>
                    </a:p>
                    <a:p>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dirty="0" smtClean="0">
                          <a:solidFill>
                            <a:srgbClr val="002060"/>
                          </a:solidFill>
                          <a:latin typeface="Arial" panose="020B0604020202020204" pitchFamily="34" charset="0"/>
                          <a:cs typeface="Arial" panose="020B0604020202020204" pitchFamily="34" charset="0"/>
                        </a:rPr>
                        <a:t>Инструктор по ФК</a:t>
                      </a:r>
                    </a:p>
                    <a:p>
                      <a:pPr algn="ctr"/>
                      <a:r>
                        <a:rPr lang="ru-RU" dirty="0" err="1" smtClean="0">
                          <a:solidFill>
                            <a:srgbClr val="002060"/>
                          </a:solidFill>
                          <a:latin typeface="Arial" panose="020B0604020202020204" pitchFamily="34" charset="0"/>
                          <a:cs typeface="Arial" panose="020B0604020202020204" pitchFamily="34" charset="0"/>
                        </a:rPr>
                        <a:t>Евпак</a:t>
                      </a:r>
                      <a:r>
                        <a:rPr lang="ru-RU" baseline="0" dirty="0" smtClean="0">
                          <a:solidFill>
                            <a:srgbClr val="002060"/>
                          </a:solidFill>
                          <a:latin typeface="Arial" panose="020B0604020202020204" pitchFamily="34" charset="0"/>
                          <a:cs typeface="Arial" panose="020B0604020202020204" pitchFamily="34" charset="0"/>
                        </a:rPr>
                        <a:t> Н.В.</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sz="1800" kern="1200" dirty="0" smtClean="0">
                          <a:solidFill>
                            <a:srgbClr val="002060"/>
                          </a:solidFill>
                          <a:effectLst/>
                          <a:latin typeface="Arial" panose="020B0604020202020204" pitchFamily="34" charset="0"/>
                          <a:ea typeface="+mn-ea"/>
                          <a:cs typeface="Arial" panose="020B0604020202020204" pitchFamily="34" charset="0"/>
                        </a:rPr>
                        <a:t>Диплом 3 степени </a:t>
                      </a:r>
                      <a:endParaRPr lang="ru-RU" dirty="0">
                        <a:solidFill>
                          <a:srgbClr val="002060"/>
                        </a:solidFill>
                        <a:latin typeface="Arial" panose="020B0604020202020204" pitchFamily="34" charset="0"/>
                        <a:cs typeface="Arial" panose="020B0604020202020204" pitchFamily="34" charset="0"/>
                      </a:endParaRPr>
                    </a:p>
                  </a:txBody>
                  <a:tcPr/>
                </a:tc>
              </a:tr>
              <a:tr h="370840">
                <a:tc>
                  <a:txBody>
                    <a:bodyPr/>
                    <a:lstStyle/>
                    <a:p>
                      <a:pPr algn="just">
                        <a:spcAft>
                          <a:spcPts val="0"/>
                        </a:spcAft>
                      </a:pPr>
                      <a:r>
                        <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Всероссийское тестирование «</a:t>
                      </a:r>
                      <a:r>
                        <a:rPr lang="ru-RU" sz="1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ПедЭксперт</a:t>
                      </a:r>
                      <a:r>
                        <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тест «Организация работы с обучающимися ОВЗ</a:t>
                      </a: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a:t>
                      </a:r>
                    </a:p>
                    <a:p>
                      <a:pPr algn="just">
                        <a:spcAft>
                          <a:spcPts val="0"/>
                        </a:spcAft>
                      </a:pPr>
                      <a:endPar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endPar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Инструктор по ФК </a:t>
                      </a:r>
                      <a:r>
                        <a:rPr lang="ru-RU" sz="1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Евпак</a:t>
                      </a: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Н.В.</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Диплом 2 степени </a:t>
                      </a:r>
                    </a:p>
                  </a:txBody>
                  <a:tcPr marL="68580" marR="68580" marT="0" marB="0"/>
                </a:tc>
              </a:tr>
              <a:tr h="370840">
                <a:tc>
                  <a:txBody>
                    <a:bodyPr/>
                    <a:lstStyle/>
                    <a:p>
                      <a:r>
                        <a:rPr lang="ru-RU" sz="1800" kern="1200" dirty="0" smtClean="0">
                          <a:solidFill>
                            <a:srgbClr val="002060"/>
                          </a:solidFill>
                          <a:effectLst/>
                          <a:latin typeface="Arial" panose="020B0604020202020204" pitchFamily="34" charset="0"/>
                          <a:ea typeface="+mn-ea"/>
                          <a:cs typeface="Arial" panose="020B0604020202020204" pitchFamily="34" charset="0"/>
                        </a:rPr>
                        <a:t>Блиц-олимпиада «Формы работы с семьей в ДОО»</a:t>
                      </a:r>
                    </a:p>
                    <a:p>
                      <a:endParaRPr lang="ru-RU" sz="1800" kern="1200" dirty="0" smtClean="0">
                        <a:solidFill>
                          <a:srgbClr val="002060"/>
                        </a:solidFill>
                        <a:effectLst/>
                        <a:latin typeface="Arial" panose="020B0604020202020204" pitchFamily="34" charset="0"/>
                        <a:ea typeface="+mn-ea"/>
                        <a:cs typeface="Arial" panose="020B0604020202020204" pitchFamily="34" charset="0"/>
                      </a:endParaRPr>
                    </a:p>
                    <a:p>
                      <a:endParaRPr lang="ru-RU" sz="1800" kern="1200" dirty="0" smtClean="0">
                        <a:solidFill>
                          <a:srgbClr val="002060"/>
                        </a:solidFill>
                        <a:effectLst/>
                        <a:latin typeface="Arial" panose="020B0604020202020204" pitchFamily="34" charset="0"/>
                        <a:ea typeface="+mn-ea"/>
                        <a:cs typeface="Arial" panose="020B0604020202020204" pitchFamily="34" charset="0"/>
                      </a:endParaRPr>
                    </a:p>
                    <a:p>
                      <a:endParaRPr lang="ru-RU" dirty="0">
                        <a:solidFill>
                          <a:srgbClr val="002060"/>
                        </a:solidFill>
                        <a:latin typeface="Arial" panose="020B0604020202020204" pitchFamily="34" charset="0"/>
                        <a:cs typeface="Arial" panose="020B0604020202020204" pitchFamily="34" charset="0"/>
                      </a:endParaRPr>
                    </a:p>
                  </a:txBody>
                  <a:tcPr/>
                </a:tc>
                <a:tc>
                  <a:txBody>
                    <a:bodyPr/>
                    <a:lstStyle/>
                    <a:p>
                      <a:pPr algn="ctr"/>
                      <a:r>
                        <a:rPr lang="ru-RU" sz="1800" kern="1200" dirty="0" smtClean="0">
                          <a:solidFill>
                            <a:srgbClr val="002060"/>
                          </a:solidFill>
                          <a:effectLst/>
                          <a:latin typeface="Arial" panose="020B0604020202020204" pitchFamily="34" charset="0"/>
                          <a:ea typeface="+mn-ea"/>
                          <a:cs typeface="Arial" panose="020B0604020202020204" pitchFamily="34" charset="0"/>
                        </a:rPr>
                        <a:t>Воспитатель Андреева Ю.В.</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dirty="0" smtClean="0">
                          <a:solidFill>
                            <a:srgbClr val="002060"/>
                          </a:solidFill>
                          <a:latin typeface="Arial" panose="020B0604020202020204" pitchFamily="34" charset="0"/>
                          <a:cs typeface="Arial" panose="020B0604020202020204" pitchFamily="34" charset="0"/>
                        </a:rPr>
                        <a:t>Диплом</a:t>
                      </a:r>
                      <a:endParaRPr lang="ru-RU" dirty="0">
                        <a:solidFill>
                          <a:srgbClr val="002060"/>
                        </a:solidFill>
                        <a:latin typeface="Arial" panose="020B0604020202020204" pitchFamily="34" charset="0"/>
                        <a:cs typeface="Arial" panose="020B0604020202020204" pitchFamily="34" charset="0"/>
                      </a:endParaRPr>
                    </a:p>
                  </a:txBody>
                  <a:tcPr/>
                </a:tc>
              </a:tr>
            </a:tbl>
          </a:graphicData>
        </a:graphic>
      </p:graphicFrame>
      <p:sp>
        <p:nvSpPr>
          <p:cNvPr id="3" name="Заголовок 2"/>
          <p:cNvSpPr>
            <a:spLocks noGrp="1"/>
          </p:cNvSpPr>
          <p:nvPr>
            <p:ph type="title"/>
          </p:nvPr>
        </p:nvSpPr>
        <p:spPr>
          <a:xfrm>
            <a:off x="395536" y="404664"/>
            <a:ext cx="6477000" cy="669115"/>
          </a:xfrm>
        </p:spPr>
        <p:txBody>
          <a:bodyPr/>
          <a:lstStyle/>
          <a:p>
            <a:r>
              <a:rPr lang="ru-RU" sz="1800" dirty="0" smtClean="0">
                <a:latin typeface="Arial" panose="020B0604020202020204" pitchFamily="34" charset="0"/>
                <a:cs typeface="Arial" panose="020B0604020202020204" pitchFamily="34" charset="0"/>
              </a:rPr>
              <a:t>Педагоги являются активными участниками олимпиад, онлайн – тестов. блиц - олимпиад</a:t>
            </a:r>
            <a:endParaRPr lang="ru-RU" sz="18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78526"/>
            <a:ext cx="1616821" cy="1321390"/>
          </a:xfrm>
          <a:prstGeom prst="rect">
            <a:avLst/>
          </a:prstGeom>
        </p:spPr>
      </p:pic>
    </p:spTree>
    <p:extLst>
      <p:ext uri="{BB962C8B-B14F-4D97-AF65-F5344CB8AC3E}">
        <p14:creationId xmlns:p14="http://schemas.microsoft.com/office/powerpoint/2010/main" val="2220179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63262439"/>
              </p:ext>
            </p:extLst>
          </p:nvPr>
        </p:nvGraphicFramePr>
        <p:xfrm>
          <a:off x="251520" y="1153455"/>
          <a:ext cx="8568951" cy="5217160"/>
        </p:xfrm>
        <a:graphic>
          <a:graphicData uri="http://schemas.openxmlformats.org/drawingml/2006/table">
            <a:tbl>
              <a:tblPr firstRow="1" bandRow="1">
                <a:tableStyleId>{5C22544A-7EE6-4342-B048-85BDC9FD1C3A}</a:tableStyleId>
              </a:tblPr>
              <a:tblGrid>
                <a:gridCol w="4032448"/>
                <a:gridCol w="2160240"/>
                <a:gridCol w="2376263"/>
              </a:tblGrid>
              <a:tr h="370840">
                <a:tc>
                  <a:txBody>
                    <a:bodyPr/>
                    <a:lstStyle/>
                    <a:p>
                      <a:pPr algn="ctr"/>
                      <a:r>
                        <a:rPr lang="ru-RU" dirty="0" smtClean="0">
                          <a:latin typeface="Arial" panose="020B0604020202020204" pitchFamily="34" charset="0"/>
                          <a:cs typeface="Arial" panose="020B0604020202020204" pitchFamily="34" charset="0"/>
                        </a:rPr>
                        <a:t>Мероприятие </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Участник </a:t>
                      </a:r>
                      <a:endParaRPr lang="ru-RU" dirty="0">
                        <a:latin typeface="Arial" panose="020B0604020202020204" pitchFamily="34" charset="0"/>
                        <a:cs typeface="Arial" panose="020B0604020202020204" pitchFamily="34" charset="0"/>
                      </a:endParaRPr>
                    </a:p>
                  </a:txBody>
                  <a:tcPr/>
                </a:tc>
                <a:tc>
                  <a:txBody>
                    <a:bodyPr/>
                    <a:lstStyle/>
                    <a:p>
                      <a:pPr algn="ctr"/>
                      <a:r>
                        <a:rPr lang="ru-RU" dirty="0" smtClean="0">
                          <a:latin typeface="Arial" panose="020B0604020202020204" pitchFamily="34" charset="0"/>
                          <a:cs typeface="Arial" panose="020B0604020202020204" pitchFamily="34" charset="0"/>
                        </a:rPr>
                        <a:t>Результат</a:t>
                      </a:r>
                      <a:endParaRPr lang="ru-RU" dirty="0">
                        <a:latin typeface="Arial" panose="020B0604020202020204" pitchFamily="34" charset="0"/>
                        <a:cs typeface="Arial" panose="020B0604020202020204" pitchFamily="34" charset="0"/>
                      </a:endParaRPr>
                    </a:p>
                  </a:txBody>
                  <a:tcPr/>
                </a:tc>
              </a:tr>
              <a:tr h="370840">
                <a:tc>
                  <a:txBody>
                    <a:bodyPr/>
                    <a:lstStyle/>
                    <a:p>
                      <a:r>
                        <a:rPr lang="ru-RU" sz="1800" kern="1200" dirty="0" smtClean="0">
                          <a:solidFill>
                            <a:srgbClr val="002060"/>
                          </a:solidFill>
                          <a:effectLst/>
                          <a:latin typeface="Arial" panose="020B0604020202020204" pitchFamily="34" charset="0"/>
                          <a:ea typeface="+mn-ea"/>
                          <a:cs typeface="Arial" panose="020B0604020202020204" pitchFamily="34" charset="0"/>
                        </a:rPr>
                        <a:t>Международный образовательный портал «Солнечный Свет»</a:t>
                      </a:r>
                    </a:p>
                    <a:p>
                      <a:r>
                        <a:rPr lang="ru-RU" sz="1800" kern="1200" dirty="0" smtClean="0">
                          <a:solidFill>
                            <a:srgbClr val="002060"/>
                          </a:solidFill>
                          <a:effectLst/>
                          <a:latin typeface="Arial" panose="020B0604020202020204" pitchFamily="34" charset="0"/>
                          <a:ea typeface="+mn-ea"/>
                          <a:cs typeface="Arial" panose="020B0604020202020204" pitchFamily="34" charset="0"/>
                        </a:rPr>
                        <a:t>Тестирование по теме «Направления физического развития детей дошкольного возраста в условиях реализации ФГОС ДО»</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dirty="0" smtClean="0">
                          <a:solidFill>
                            <a:srgbClr val="002060"/>
                          </a:solidFill>
                          <a:latin typeface="Arial" panose="020B0604020202020204" pitchFamily="34" charset="0"/>
                          <a:cs typeface="Arial" panose="020B0604020202020204" pitchFamily="34" charset="0"/>
                        </a:rPr>
                        <a:t>Инструктор по ФК</a:t>
                      </a:r>
                    </a:p>
                    <a:p>
                      <a:pPr algn="ctr"/>
                      <a:r>
                        <a:rPr lang="ru-RU" dirty="0" err="1" smtClean="0">
                          <a:solidFill>
                            <a:srgbClr val="002060"/>
                          </a:solidFill>
                          <a:latin typeface="Arial" panose="020B0604020202020204" pitchFamily="34" charset="0"/>
                          <a:cs typeface="Arial" panose="020B0604020202020204" pitchFamily="34" charset="0"/>
                        </a:rPr>
                        <a:t>Евпак</a:t>
                      </a:r>
                      <a:r>
                        <a:rPr lang="ru-RU" baseline="0" dirty="0" smtClean="0">
                          <a:solidFill>
                            <a:srgbClr val="002060"/>
                          </a:solidFill>
                          <a:latin typeface="Arial" panose="020B0604020202020204" pitchFamily="34" charset="0"/>
                          <a:cs typeface="Arial" panose="020B0604020202020204" pitchFamily="34" charset="0"/>
                        </a:rPr>
                        <a:t> Н.В.</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dirty="0" smtClean="0">
                          <a:solidFill>
                            <a:srgbClr val="002060"/>
                          </a:solidFill>
                          <a:latin typeface="Arial" panose="020B0604020202020204" pitchFamily="34" charset="0"/>
                          <a:cs typeface="Arial" panose="020B0604020202020204" pitchFamily="34" charset="0"/>
                        </a:rPr>
                        <a:t>Сертификат</a:t>
                      </a:r>
                      <a:endParaRPr lang="ru-RU" dirty="0">
                        <a:solidFill>
                          <a:srgbClr val="002060"/>
                        </a:solidFill>
                        <a:latin typeface="Arial" panose="020B0604020202020204" pitchFamily="34" charset="0"/>
                        <a:cs typeface="Arial" panose="020B0604020202020204" pitchFamily="34" charset="0"/>
                      </a:endParaRPr>
                    </a:p>
                  </a:txBody>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800" kern="1200" dirty="0" smtClean="0">
                          <a:solidFill>
                            <a:srgbClr val="002060"/>
                          </a:solidFill>
                          <a:effectLst/>
                          <a:latin typeface="Arial" panose="020B0604020202020204" pitchFamily="34" charset="0"/>
                          <a:ea typeface="+mn-ea"/>
                          <a:cs typeface="Arial" panose="020B0604020202020204" pitchFamily="34" charset="0"/>
                        </a:rPr>
                        <a:t>Всероссийская олимпиада «Эстафета знаний», в номинации «Речевое развитие детей дошкольного возраста»</a:t>
                      </a:r>
                      <a:endParaRPr lang="ru-RU" sz="1800" kern="1200" dirty="0">
                        <a:solidFill>
                          <a:srgbClr val="002060"/>
                        </a:solidFill>
                        <a:effectLst/>
                        <a:latin typeface="Arial" panose="020B0604020202020204" pitchFamily="34" charset="0"/>
                        <a:ea typeface="+mn-ea"/>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ru-RU" dirty="0" smtClean="0">
                        <a:solidFill>
                          <a:srgbClr val="002060"/>
                        </a:solidFill>
                        <a:latin typeface="Arial" panose="020B0604020202020204" pitchFamily="34" charset="0"/>
                        <a:cs typeface="Arial" panose="020B0604020202020204" pitchFamily="34" charset="0"/>
                      </a:endParaRPr>
                    </a:p>
                  </a:txBody>
                  <a:tcPr marL="68580" marR="68580" marT="0" marB="0"/>
                </a:tc>
                <a:tc>
                  <a:txBody>
                    <a:bodyPr/>
                    <a:lstStyle/>
                    <a:p>
                      <a:pPr algn="ctr"/>
                      <a:r>
                        <a:rPr lang="ru-RU" dirty="0" smtClean="0">
                          <a:solidFill>
                            <a:srgbClr val="002060"/>
                          </a:solidFill>
                          <a:latin typeface="Arial" panose="020B0604020202020204" pitchFamily="34" charset="0"/>
                          <a:cs typeface="Arial" panose="020B0604020202020204" pitchFamily="34" charset="0"/>
                        </a:rPr>
                        <a:t>Воспитатель Радченко С.С.</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dirty="0" smtClean="0">
                          <a:solidFill>
                            <a:srgbClr val="002060"/>
                          </a:solidFill>
                          <a:latin typeface="Arial" panose="020B0604020202020204" pitchFamily="34" charset="0"/>
                          <a:cs typeface="Arial" panose="020B0604020202020204" pitchFamily="34" charset="0"/>
                        </a:rPr>
                        <a:t>Диплом </a:t>
                      </a:r>
                    </a:p>
                    <a:p>
                      <a:r>
                        <a:rPr lang="ru-RU" dirty="0" smtClean="0">
                          <a:solidFill>
                            <a:srgbClr val="002060"/>
                          </a:solidFill>
                          <a:latin typeface="Arial" panose="020B0604020202020204" pitchFamily="34" charset="0"/>
                          <a:cs typeface="Arial" panose="020B0604020202020204" pitchFamily="34" charset="0"/>
                        </a:rPr>
                        <a:t>2 место</a:t>
                      </a:r>
                      <a:endParaRPr lang="ru-RU" dirty="0">
                        <a:solidFill>
                          <a:srgbClr val="002060"/>
                        </a:solidFill>
                        <a:latin typeface="Arial" panose="020B0604020202020204" pitchFamily="34" charset="0"/>
                        <a:cs typeface="Arial" panose="020B0604020202020204"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smtClean="0">
                          <a:solidFill>
                            <a:srgbClr val="002060"/>
                          </a:solidFill>
                          <a:effectLst/>
                          <a:latin typeface="Arial" panose="020B0604020202020204" pitchFamily="34" charset="0"/>
                          <a:ea typeface="+mn-ea"/>
                          <a:cs typeface="Arial" panose="020B0604020202020204" pitchFamily="34" charset="0"/>
                        </a:rPr>
                        <a:t>Всероссийская олимпиада «Новое дерево» в номинации «Семья как ячейка общества»</a:t>
                      </a:r>
                    </a:p>
                    <a:p>
                      <a:endParaRPr lang="ru-RU" dirty="0" smtClean="0">
                        <a:solidFill>
                          <a:srgbClr val="002060"/>
                        </a:solidFill>
                        <a:latin typeface="Arial" panose="020B0604020202020204" pitchFamily="34" charset="0"/>
                        <a:cs typeface="Arial" panose="020B0604020202020204" pitchFamily="34" charset="0"/>
                      </a:endParaRPr>
                    </a:p>
                    <a:p>
                      <a:endParaRPr lang="ru-RU" dirty="0">
                        <a:solidFill>
                          <a:srgbClr val="002060"/>
                        </a:solidFill>
                        <a:latin typeface="Arial" panose="020B0604020202020204" pitchFamily="34" charset="0"/>
                        <a:cs typeface="Arial" panose="020B0604020202020204" pitchFamily="34" charset="0"/>
                      </a:endParaRPr>
                    </a:p>
                  </a:txBody>
                  <a:tcPr/>
                </a:tc>
                <a:tc>
                  <a:txBody>
                    <a:bodyPr/>
                    <a:lstStyle/>
                    <a:p>
                      <a:pPr algn="ctr"/>
                      <a:r>
                        <a:rPr lang="ru-RU" dirty="0" smtClean="0">
                          <a:solidFill>
                            <a:srgbClr val="002060"/>
                          </a:solidFill>
                          <a:latin typeface="Arial" panose="020B0604020202020204" pitchFamily="34" charset="0"/>
                          <a:cs typeface="Arial" panose="020B0604020202020204" pitchFamily="34" charset="0"/>
                        </a:rPr>
                        <a:t>Воспитатель Тимофеева К.И.</a:t>
                      </a:r>
                      <a:endParaRPr lang="ru-RU" dirty="0">
                        <a:solidFill>
                          <a:srgbClr val="002060"/>
                        </a:solidFill>
                        <a:latin typeface="Arial" panose="020B0604020202020204" pitchFamily="34" charset="0"/>
                        <a:cs typeface="Arial" panose="020B0604020202020204" pitchFamily="34" charset="0"/>
                      </a:endParaRPr>
                    </a:p>
                  </a:txBody>
                  <a:tcPr/>
                </a:tc>
                <a:tc>
                  <a:txBody>
                    <a:bodyPr/>
                    <a:lstStyle/>
                    <a:p>
                      <a:r>
                        <a:rPr lang="ru-RU" dirty="0" smtClean="0">
                          <a:solidFill>
                            <a:srgbClr val="002060"/>
                          </a:solidFill>
                          <a:latin typeface="Arial" panose="020B0604020202020204" pitchFamily="34" charset="0"/>
                          <a:cs typeface="Arial" panose="020B0604020202020204" pitchFamily="34" charset="0"/>
                        </a:rPr>
                        <a:t>Диплом </a:t>
                      </a:r>
                    </a:p>
                    <a:p>
                      <a:r>
                        <a:rPr lang="ru-RU" dirty="0" smtClean="0">
                          <a:solidFill>
                            <a:srgbClr val="002060"/>
                          </a:solidFill>
                          <a:latin typeface="Arial" panose="020B0604020202020204" pitchFamily="34" charset="0"/>
                          <a:cs typeface="Arial" panose="020B0604020202020204" pitchFamily="34" charset="0"/>
                        </a:rPr>
                        <a:t>3 место</a:t>
                      </a:r>
                      <a:endParaRPr lang="ru-RU" dirty="0">
                        <a:solidFill>
                          <a:srgbClr val="002060"/>
                        </a:solidFill>
                        <a:latin typeface="Arial" panose="020B0604020202020204" pitchFamily="34" charset="0"/>
                        <a:cs typeface="Arial" panose="020B0604020202020204" pitchFamily="34" charset="0"/>
                      </a:endParaRPr>
                    </a:p>
                  </a:txBody>
                  <a:tcPr/>
                </a:tc>
              </a:tr>
            </a:tbl>
          </a:graphicData>
        </a:graphic>
      </p:graphicFrame>
      <p:sp>
        <p:nvSpPr>
          <p:cNvPr id="3" name="Заголовок 2"/>
          <p:cNvSpPr>
            <a:spLocks noGrp="1"/>
          </p:cNvSpPr>
          <p:nvPr>
            <p:ph type="title"/>
          </p:nvPr>
        </p:nvSpPr>
        <p:spPr>
          <a:xfrm>
            <a:off x="251520" y="260648"/>
            <a:ext cx="6477000" cy="1143000"/>
          </a:xfrm>
        </p:spPr>
        <p:txBody>
          <a:bodyPr/>
          <a:lstStyle/>
          <a:p>
            <a:r>
              <a:rPr lang="ru-RU" sz="1800" dirty="0" smtClean="0">
                <a:latin typeface="Arial" panose="020B0604020202020204" pitchFamily="34" charset="0"/>
                <a:cs typeface="Arial" panose="020B0604020202020204" pitchFamily="34" charset="0"/>
              </a:rPr>
              <a:t>Педагоги являются активными участниками олимпиад, онлайн – тестов. блиц - олимпиад</a:t>
            </a:r>
            <a:endParaRPr lang="ru-RU" sz="18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3645024"/>
            <a:ext cx="862665" cy="1187433"/>
          </a:xfrm>
          <a:prstGeom prst="rect">
            <a:avLst/>
          </a:prstGeom>
        </p:spPr>
      </p:pic>
      <p:pic>
        <p:nvPicPr>
          <p:cNvPr id="5" name="Рисунок 4"/>
          <p:cNvPicPr>
            <a:picLocks noChangeAspect="1"/>
          </p:cNvPicPr>
          <p:nvPr/>
        </p:nvPicPr>
        <p:blipFill>
          <a:blip r:embed="rId3"/>
          <a:stretch>
            <a:fillRect/>
          </a:stretch>
        </p:blipFill>
        <p:spPr>
          <a:xfrm>
            <a:off x="7740352" y="5092137"/>
            <a:ext cx="836577" cy="115212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1" y="154167"/>
            <a:ext cx="1222705" cy="999288"/>
          </a:xfrm>
          <a:prstGeom prst="rect">
            <a:avLst/>
          </a:prstGeom>
        </p:spPr>
      </p:pic>
    </p:spTree>
    <p:extLst>
      <p:ext uri="{BB962C8B-B14F-4D97-AF65-F5344CB8AC3E}">
        <p14:creationId xmlns:p14="http://schemas.microsoft.com/office/powerpoint/2010/main" val="110998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332656"/>
            <a:ext cx="6477000" cy="1440160"/>
          </a:xfrm>
        </p:spPr>
        <p:txBody>
          <a:bodyPr/>
          <a:lstStyle/>
          <a:p>
            <a:r>
              <a:rPr lang="ru-RU" sz="3200" dirty="0"/>
              <a:t>Содержание обучения и воспитания детей.</a:t>
            </a:r>
            <a:r>
              <a:rPr lang="ru-RU" dirty="0"/>
              <a:t/>
            </a:r>
            <a:br>
              <a:rPr lang="ru-RU" dirty="0"/>
            </a:br>
            <a:endParaRPr lang="ru-RU" dirty="0"/>
          </a:p>
        </p:txBody>
      </p:sp>
      <p:sp>
        <p:nvSpPr>
          <p:cNvPr id="3" name="Прямоугольник 2"/>
          <p:cNvSpPr/>
          <p:nvPr/>
        </p:nvSpPr>
        <p:spPr>
          <a:xfrm>
            <a:off x="179512" y="1340768"/>
            <a:ext cx="8677200" cy="2031325"/>
          </a:xfrm>
          <a:prstGeom prst="rect">
            <a:avLst/>
          </a:prstGeom>
        </p:spPr>
        <p:txBody>
          <a:bodyPr wrap="square">
            <a:spAutoFit/>
          </a:bodyPr>
          <a:lstStyle/>
          <a:p>
            <a:pPr algn="just">
              <a:spcAft>
                <a:spcPts val="0"/>
              </a:spcAft>
            </a:pPr>
            <a:r>
              <a:rPr lang="ru-RU" dirty="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Образовательный процесс в детском саду строится в соответствии с Основной образовательной параграммой дошкольного образования МБДОУ «</a:t>
            </a:r>
            <a:r>
              <a:rPr lang="ru-RU" dirty="0" err="1">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Чечеульский</a:t>
            </a:r>
            <a:r>
              <a:rPr lang="ru-RU" dirty="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 детский сад» разработанной на основе и с учетом положений Федерального государственного образовательного стандарта дошкольного образования, в структуру, которой входит примерная образовательная программа «От рождения до школы» Н.Е. </a:t>
            </a:r>
            <a:r>
              <a:rPr lang="ru-RU" dirty="0" err="1">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Вераксы</a:t>
            </a:r>
            <a:r>
              <a:rPr lang="ru-RU" dirty="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 Т.С. Комаровой, М.А. Васильевой.</a:t>
            </a:r>
            <a:endParaRPr lang="ru-RU" sz="1400" dirty="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6148" y="3645024"/>
            <a:ext cx="3923928" cy="261726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6" y="141987"/>
            <a:ext cx="1466800" cy="1198781"/>
          </a:xfrm>
          <a:prstGeom prst="rect">
            <a:avLst/>
          </a:prstGeom>
        </p:spPr>
      </p:pic>
    </p:spTree>
    <p:extLst>
      <p:ext uri="{BB962C8B-B14F-4D97-AF65-F5344CB8AC3E}">
        <p14:creationId xmlns:p14="http://schemas.microsoft.com/office/powerpoint/2010/main" val="3445090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395536" y="180289"/>
            <a:ext cx="8424935" cy="646331"/>
          </a:xfrm>
          <a:prstGeom prst="rect">
            <a:avLst/>
          </a:prstGeom>
        </p:spPr>
        <p:txBody>
          <a:bodyPr wrap="square">
            <a:spAutoFit/>
          </a:bodyPr>
          <a:lstStyle/>
          <a:p>
            <a:pPr algn="just">
              <a:spcAft>
                <a:spcPts val="0"/>
              </a:spcAft>
            </a:pPr>
            <a:r>
              <a:rPr lang="ru-RU" dirty="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Содержание образовательного процесса в детском саду было </a:t>
            </a:r>
            <a:endParaRPr lang="ru-RU" dirty="0" smtClean="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ru-RU" dirty="0" smtClean="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выстроено с учетом</a:t>
            </a:r>
            <a:r>
              <a:rPr lang="ru-RU" b="1" dirty="0" smtClean="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 </a:t>
            </a:r>
            <a:r>
              <a:rPr lang="ru-RU" b="1" dirty="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программ</a:t>
            </a:r>
            <a:r>
              <a:rPr lang="ru-RU" dirty="0" smtClean="0">
                <a:solidFill>
                  <a:schemeClr val="tx1">
                    <a:lumMod val="75000"/>
                  </a:schemeClr>
                </a:solidFill>
                <a:latin typeface="Arial" panose="020B0604020202020204" pitchFamily="34" charset="0"/>
                <a:ea typeface="Calibri" panose="020F0502020204030204" pitchFamily="34" charset="0"/>
                <a:cs typeface="Arial" panose="020B0604020202020204" pitchFamily="34" charset="0"/>
              </a:rPr>
              <a:t>:</a:t>
            </a:r>
          </a:p>
        </p:txBody>
      </p:sp>
      <p:sp>
        <p:nvSpPr>
          <p:cNvPr id="23" name="Прямоугольник 22"/>
          <p:cNvSpPr/>
          <p:nvPr/>
        </p:nvSpPr>
        <p:spPr>
          <a:xfrm>
            <a:off x="2447763" y="1839778"/>
            <a:ext cx="4320480" cy="129614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latin typeface="Arial" panose="020B0604020202020204" pitchFamily="34" charset="0"/>
                <a:cs typeface="Arial" panose="020B0604020202020204" pitchFamily="34" charset="0"/>
              </a:rPr>
              <a:t>Н.Е. </a:t>
            </a:r>
            <a:r>
              <a:rPr lang="ru-RU" dirty="0" err="1">
                <a:solidFill>
                  <a:srgbClr val="002060"/>
                </a:solidFill>
                <a:latin typeface="Arial" panose="020B0604020202020204" pitchFamily="34" charset="0"/>
                <a:cs typeface="Arial" panose="020B0604020202020204" pitchFamily="34" charset="0"/>
              </a:rPr>
              <a:t>Веракса</a:t>
            </a:r>
            <a:r>
              <a:rPr lang="ru-RU" dirty="0">
                <a:solidFill>
                  <a:srgbClr val="002060"/>
                </a:solidFill>
                <a:latin typeface="Arial" panose="020B0604020202020204" pitchFamily="34" charset="0"/>
                <a:cs typeface="Arial" panose="020B0604020202020204" pitchFamily="34" charset="0"/>
              </a:rPr>
              <a:t>, </a:t>
            </a:r>
            <a:r>
              <a:rPr lang="ru-RU" dirty="0" err="1">
                <a:solidFill>
                  <a:srgbClr val="002060"/>
                </a:solidFill>
                <a:latin typeface="Arial" panose="020B0604020202020204" pitchFamily="34" charset="0"/>
                <a:cs typeface="Arial" panose="020B0604020202020204" pitchFamily="34" charset="0"/>
              </a:rPr>
              <a:t>М.А.Васильева</a:t>
            </a:r>
            <a:r>
              <a:rPr lang="ru-RU" dirty="0">
                <a:solidFill>
                  <a:srgbClr val="002060"/>
                </a:solidFill>
                <a:latin typeface="Arial" panose="020B0604020202020204" pitchFamily="34" charset="0"/>
                <a:cs typeface="Arial" panose="020B0604020202020204" pitchFamily="34" charset="0"/>
              </a:rPr>
              <a:t>, </a:t>
            </a:r>
            <a:r>
              <a:rPr lang="ru-RU" dirty="0" err="1">
                <a:solidFill>
                  <a:srgbClr val="002060"/>
                </a:solidFill>
                <a:latin typeface="Arial" panose="020B0604020202020204" pitchFamily="34" charset="0"/>
                <a:cs typeface="Arial" panose="020B0604020202020204" pitchFamily="34" charset="0"/>
              </a:rPr>
              <a:t>Т.С.Комарова</a:t>
            </a:r>
            <a:r>
              <a:rPr lang="ru-RU" dirty="0">
                <a:solidFill>
                  <a:srgbClr val="002060"/>
                </a:solidFill>
                <a:latin typeface="Arial" panose="020B0604020202020204" pitchFamily="34" charset="0"/>
                <a:cs typeface="Arial" panose="020B0604020202020204" pitchFamily="34" charset="0"/>
              </a:rPr>
              <a:t>, Примерная основная общеобразовательная программа «От рождения до школы»</a:t>
            </a:r>
          </a:p>
        </p:txBody>
      </p:sp>
      <p:sp>
        <p:nvSpPr>
          <p:cNvPr id="24" name="Прямоугольник 23"/>
          <p:cNvSpPr/>
          <p:nvPr/>
        </p:nvSpPr>
        <p:spPr>
          <a:xfrm>
            <a:off x="2447763" y="3801616"/>
            <a:ext cx="4320480" cy="155025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rgbClr val="002060"/>
                </a:solidFill>
                <a:latin typeface="Arial" panose="020B0604020202020204" pitchFamily="34" charset="0"/>
                <a:cs typeface="Arial" panose="020B0604020202020204" pitchFamily="34" charset="0"/>
              </a:rPr>
              <a:t>«Современная система коррекционной работы в логопедической группе для детей с общим недоразвитием речи» Н.В. </a:t>
            </a:r>
            <a:r>
              <a:rPr lang="ru-RU" dirty="0" err="1">
                <a:solidFill>
                  <a:srgbClr val="002060"/>
                </a:solidFill>
                <a:latin typeface="Arial" panose="020B0604020202020204" pitchFamily="34" charset="0"/>
                <a:cs typeface="Arial" panose="020B0604020202020204" pitchFamily="34" charset="0"/>
              </a:rPr>
              <a:t>Нищева</a:t>
            </a:r>
            <a:endParaRPr lang="ru-RU" dirty="0">
              <a:solidFill>
                <a:srgbClr val="002060"/>
              </a:solidFill>
              <a:latin typeface="Arial" panose="020B0604020202020204" pitchFamily="34" charset="0"/>
              <a:cs typeface="Arial" panose="020B0604020202020204" pitchFamily="34" charset="0"/>
            </a:endParaRPr>
          </a:p>
        </p:txBody>
      </p:sp>
      <p:sp>
        <p:nvSpPr>
          <p:cNvPr id="26" name="Прямоугольник 25"/>
          <p:cNvSpPr/>
          <p:nvPr/>
        </p:nvSpPr>
        <p:spPr>
          <a:xfrm rot="16200000">
            <a:off x="-1032048" y="3344416"/>
            <a:ext cx="4489648"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02060"/>
                </a:solidFill>
                <a:latin typeface="Arial" panose="020B0604020202020204" pitchFamily="34" charset="0"/>
                <a:cs typeface="Arial" panose="020B0604020202020204" pitchFamily="34" charset="0"/>
              </a:rPr>
              <a:t>КОМПЛЕКСНЫЕ ПРОГРАММЫ</a:t>
            </a:r>
            <a:endParaRPr lang="ru-RU" dirty="0">
              <a:solidFill>
                <a:srgbClr val="00206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0487" y="4797152"/>
            <a:ext cx="1939984" cy="1585503"/>
          </a:xfrm>
          <a:prstGeom prst="rect">
            <a:avLst/>
          </a:prstGeom>
        </p:spPr>
      </p:pic>
    </p:spTree>
    <p:extLst>
      <p:ext uri="{BB962C8B-B14F-4D97-AF65-F5344CB8AC3E}">
        <p14:creationId xmlns:p14="http://schemas.microsoft.com/office/powerpoint/2010/main" val="2940657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2571" y="1548213"/>
            <a:ext cx="4176464"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latin typeface="Arial" panose="020B0604020202020204" pitchFamily="34" charset="0"/>
                <a:cs typeface="Arial" panose="020B0604020202020204" pitchFamily="34" charset="0"/>
              </a:rPr>
              <a:t>«Юный эколог» С.Н. Николаева</a:t>
            </a:r>
          </a:p>
        </p:txBody>
      </p:sp>
      <p:sp>
        <p:nvSpPr>
          <p:cNvPr id="4" name="Прямоугольник 3"/>
          <p:cNvSpPr/>
          <p:nvPr/>
        </p:nvSpPr>
        <p:spPr>
          <a:xfrm>
            <a:off x="2522571" y="2830963"/>
            <a:ext cx="4176464" cy="15890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latin typeface="Arial" panose="020B0604020202020204" pitchFamily="34" charset="0"/>
                <a:cs typeface="Arial" panose="020B0604020202020204" pitchFamily="34" charset="0"/>
              </a:rPr>
              <a:t>И.А. Лыкова «Изобразительная деятельность в детском саду» в младшей группе, в средней группе, в старшей группе, в подготовительной к школе группе.</a:t>
            </a:r>
          </a:p>
        </p:txBody>
      </p:sp>
      <p:sp>
        <p:nvSpPr>
          <p:cNvPr id="5" name="Прямоугольник 4"/>
          <p:cNvSpPr/>
          <p:nvPr/>
        </p:nvSpPr>
        <p:spPr>
          <a:xfrm>
            <a:off x="2510904" y="4662346"/>
            <a:ext cx="4176464"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rgbClr val="002060"/>
                </a:solidFill>
                <a:latin typeface="Arial" panose="020B0604020202020204" pitchFamily="34" charset="0"/>
                <a:cs typeface="Arial" panose="020B0604020202020204" pitchFamily="34" charset="0"/>
              </a:rPr>
              <a:t>Авторская программа «Ребенок в мире поиска» О.В. </a:t>
            </a:r>
            <a:r>
              <a:rPr lang="ru-RU" dirty="0" err="1">
                <a:solidFill>
                  <a:srgbClr val="002060"/>
                </a:solidFill>
                <a:latin typeface="Arial" panose="020B0604020202020204" pitchFamily="34" charset="0"/>
                <a:cs typeface="Arial" panose="020B0604020202020204" pitchFamily="34" charset="0"/>
              </a:rPr>
              <a:t>Дыбина</a:t>
            </a:r>
            <a:r>
              <a:rPr lang="ru-RU" dirty="0">
                <a:solidFill>
                  <a:srgbClr val="002060"/>
                </a:solidFill>
                <a:latin typeface="Arial" panose="020B0604020202020204" pitchFamily="34" charset="0"/>
                <a:cs typeface="Arial" panose="020B0604020202020204" pitchFamily="34" charset="0"/>
              </a:rPr>
              <a:t> </a:t>
            </a:r>
          </a:p>
        </p:txBody>
      </p:sp>
      <p:sp>
        <p:nvSpPr>
          <p:cNvPr id="6" name="Прямоугольник 5"/>
          <p:cNvSpPr/>
          <p:nvPr/>
        </p:nvSpPr>
        <p:spPr>
          <a:xfrm rot="16200000">
            <a:off x="-947464" y="3031314"/>
            <a:ext cx="4176464"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02060"/>
                </a:solidFill>
                <a:latin typeface="Arial" panose="020B0604020202020204" pitchFamily="34" charset="0"/>
                <a:cs typeface="Arial" panose="020B0604020202020204" pitchFamily="34" charset="0"/>
              </a:rPr>
              <a:t>ПАРЦИАЛЬНЫЕ ПРОГРАММЫ</a:t>
            </a:r>
            <a:endParaRPr lang="ru-RU" dirty="0">
              <a:solidFill>
                <a:srgbClr val="002060"/>
              </a:solidFill>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4783994"/>
            <a:ext cx="1939984" cy="1585503"/>
          </a:xfrm>
          <a:prstGeom prst="rect">
            <a:avLst/>
          </a:prstGeom>
        </p:spPr>
      </p:pic>
    </p:spTree>
    <p:extLst>
      <p:ext uri="{BB962C8B-B14F-4D97-AF65-F5344CB8AC3E}">
        <p14:creationId xmlns:p14="http://schemas.microsoft.com/office/powerpoint/2010/main" val="224343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916832"/>
            <a:ext cx="468052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latin typeface="Arial" panose="020B0604020202020204" pitchFamily="34" charset="0"/>
                <a:cs typeface="Arial" panose="020B0604020202020204" pitchFamily="34" charset="0"/>
              </a:rPr>
              <a:t>«Физическое развитие – дошкольникам» Л.Д. Глазырина</a:t>
            </a:r>
          </a:p>
        </p:txBody>
      </p:sp>
      <p:sp>
        <p:nvSpPr>
          <p:cNvPr id="3" name="Прямоугольник 2"/>
          <p:cNvSpPr/>
          <p:nvPr/>
        </p:nvSpPr>
        <p:spPr>
          <a:xfrm>
            <a:off x="2509581" y="4149080"/>
            <a:ext cx="468052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latin typeface="Arial" panose="020B0604020202020204" pitchFamily="34" charset="0"/>
                <a:cs typeface="Arial" panose="020B0604020202020204" pitchFamily="34" charset="0"/>
              </a:rPr>
              <a:t>Е.Ю. Александрова «Остров здоровья»</a:t>
            </a:r>
          </a:p>
        </p:txBody>
      </p:sp>
      <p:sp>
        <p:nvSpPr>
          <p:cNvPr id="5" name="Прямоугольник 4"/>
          <p:cNvSpPr/>
          <p:nvPr/>
        </p:nvSpPr>
        <p:spPr>
          <a:xfrm rot="16200000">
            <a:off x="-983468" y="3223828"/>
            <a:ext cx="468052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02060"/>
                </a:solidFill>
                <a:latin typeface="Arial" panose="020B0604020202020204" pitchFamily="34" charset="0"/>
                <a:cs typeface="Arial" panose="020B0604020202020204" pitchFamily="34" charset="0"/>
              </a:rPr>
              <a:t>АВТОРСКИЕ ПРОГРАММЫ</a:t>
            </a:r>
            <a:endParaRPr lang="ru-RU" dirty="0">
              <a:solidFill>
                <a:srgbClr val="00206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8408" y="5052061"/>
            <a:ext cx="1939984" cy="1585503"/>
          </a:xfrm>
          <a:prstGeom prst="rect">
            <a:avLst/>
          </a:prstGeom>
        </p:spPr>
      </p:pic>
    </p:spTree>
    <p:extLst>
      <p:ext uri="{BB962C8B-B14F-4D97-AF65-F5344CB8AC3E}">
        <p14:creationId xmlns:p14="http://schemas.microsoft.com/office/powerpoint/2010/main" val="4020668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7416824" cy="1754326"/>
          </a:xfrm>
          <a:prstGeom prst="rect">
            <a:avLst/>
          </a:prstGeom>
        </p:spPr>
        <p:txBody>
          <a:bodyPr wrap="square">
            <a:spAutoFit/>
          </a:bodyPr>
          <a:lstStyle/>
          <a:p>
            <a:pPr algn="just"/>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Образовательный процесс строится на основе баланса специально организованных занятий, свободной самостоятельной деятельности детей и совместной деятельности взрослого с детьми. Развитие ребенка в образовательном процессе детского сада осуществляется целостно в процессе всей его жизнедеятельности. </a:t>
            </a:r>
            <a:endParaRPr lang="ru-RU" dirty="0">
              <a:solidFill>
                <a:schemeClr val="tx1">
                  <a:lumMod val="8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4401795"/>
            <a:ext cx="3131840" cy="2087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2014974"/>
            <a:ext cx="2915816" cy="2186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132856"/>
            <a:ext cx="2978664" cy="2233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487" y="4797152"/>
            <a:ext cx="1939984" cy="1585503"/>
          </a:xfrm>
          <a:prstGeom prst="rect">
            <a:avLst/>
          </a:prstGeom>
        </p:spPr>
      </p:pic>
    </p:spTree>
    <p:extLst>
      <p:ext uri="{BB962C8B-B14F-4D97-AF65-F5344CB8AC3E}">
        <p14:creationId xmlns:p14="http://schemas.microsoft.com/office/powerpoint/2010/main" val="1042357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7272808" cy="923330"/>
          </a:xfrm>
          <a:prstGeom prst="rect">
            <a:avLst/>
          </a:prstGeom>
        </p:spPr>
        <p:txBody>
          <a:bodyPr wrap="square">
            <a:spAutoFit/>
          </a:bodyPr>
          <a:lstStyle/>
          <a:p>
            <a:pPr algn="just">
              <a:spcAft>
                <a:spcPts val="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Непосредственно образовательная деятельность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основана на организации педагогом видов деятельности заданных ФГОС дошкольного образования.</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484784"/>
            <a:ext cx="3419872" cy="256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484784"/>
            <a:ext cx="3275856" cy="2456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Users\User\Desktop\IMG-20201120-WA00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242482"/>
            <a:ext cx="3073524" cy="2409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487" y="4797152"/>
            <a:ext cx="1939984" cy="1585503"/>
          </a:xfrm>
          <a:prstGeom prst="rect">
            <a:avLst/>
          </a:prstGeom>
        </p:spPr>
      </p:pic>
    </p:spTree>
    <p:extLst>
      <p:ext uri="{BB962C8B-B14F-4D97-AF65-F5344CB8AC3E}">
        <p14:creationId xmlns:p14="http://schemas.microsoft.com/office/powerpoint/2010/main" val="1687642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7128792" cy="1477328"/>
          </a:xfrm>
          <a:prstGeom prst="rect">
            <a:avLst/>
          </a:prstGeom>
        </p:spPr>
        <p:txBody>
          <a:bodyPr wrap="square">
            <a:spAutoFit/>
          </a:bodyPr>
          <a:lstStyle/>
          <a:p>
            <a:pPr algn="just"/>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Игровая деятельность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представлена в образовательном процессе детского сада в разнообразных формах – это дидактические и сюжетно – дидактические, развивающие, подвижные игры, игры – путешествия, игровые проблемные ситуации, игры – инсценировки, игры – этюды. </a:t>
            </a:r>
            <a:endParaRPr lang="ru-RU" dirty="0">
              <a:solidFill>
                <a:schemeClr val="tx1">
                  <a:lumMod val="85000"/>
                </a:schemeClr>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485" y="1772816"/>
            <a:ext cx="3491880" cy="2618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464" y="1952921"/>
            <a:ext cx="3457793" cy="2593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4715044"/>
            <a:ext cx="3419872" cy="1923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505" y="4632937"/>
            <a:ext cx="3131840" cy="2087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390" y="248931"/>
            <a:ext cx="1259975" cy="1029748"/>
          </a:xfrm>
          <a:prstGeom prst="rect">
            <a:avLst/>
          </a:prstGeom>
        </p:spPr>
      </p:pic>
    </p:spTree>
    <p:extLst>
      <p:ext uri="{BB962C8B-B14F-4D97-AF65-F5344CB8AC3E}">
        <p14:creationId xmlns:p14="http://schemas.microsoft.com/office/powerpoint/2010/main" val="343696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latin typeface="Arial" panose="020B0604020202020204" pitchFamily="34" charset="0"/>
                <a:cs typeface="Arial" panose="020B0604020202020204" pitchFamily="34" charset="0"/>
              </a:rPr>
              <a:t>Лицензия на образовательную деятельность</a:t>
            </a:r>
            <a:endParaRPr lang="ru-RU" sz="3200" dirty="0">
              <a:latin typeface="Arial" panose="020B0604020202020204" pitchFamily="34" charset="0"/>
              <a:cs typeface="Arial" panose="020B0604020202020204" pitchFamily="34" charset="0"/>
            </a:endParaRPr>
          </a:p>
        </p:txBody>
      </p:sp>
      <p:pic>
        <p:nvPicPr>
          <p:cNvPr id="4" name="Объект 3" descr="C:\Documents and Settings\Admin.MICROSOF-D96E62\Рабочий стол\лицензия.tif"/>
          <p:cNvPicPr>
            <a:picLocks noGrp="1"/>
          </p:cNvPicPr>
          <p:nvPr>
            <p:ph idx="1"/>
          </p:nvPr>
        </p:nvPicPr>
        <p:blipFill>
          <a:blip r:embed="rId2" cstate="print"/>
          <a:srcRect/>
          <a:stretch>
            <a:fillRect/>
          </a:stretch>
        </p:blipFill>
        <p:spPr bwMode="auto">
          <a:xfrm>
            <a:off x="2266549" y="1628800"/>
            <a:ext cx="2165176" cy="2875458"/>
          </a:xfrm>
          <a:prstGeom prst="rect">
            <a:avLst/>
          </a:prstGeom>
          <a:noFill/>
          <a:ln w="9525">
            <a:noFill/>
            <a:miter lim="800000"/>
            <a:headEnd/>
            <a:tailEnd/>
          </a:ln>
        </p:spPr>
      </p:pic>
      <p:pic>
        <p:nvPicPr>
          <p:cNvPr id="5" name="Рисунок 4" descr="C:\Documents and Settings\Admin.MICROSOF-D96E62\Рабочий стол\лицензия 2.tif"/>
          <p:cNvPicPr/>
          <p:nvPr/>
        </p:nvPicPr>
        <p:blipFill>
          <a:blip r:embed="rId3" cstate="print"/>
          <a:srcRect/>
          <a:stretch>
            <a:fillRect/>
          </a:stretch>
        </p:blipFill>
        <p:spPr bwMode="auto">
          <a:xfrm>
            <a:off x="4725040" y="2420888"/>
            <a:ext cx="2018767" cy="2664296"/>
          </a:xfrm>
          <a:prstGeom prst="rect">
            <a:avLst/>
          </a:prstGeom>
          <a:noFill/>
          <a:ln w="9525">
            <a:noFill/>
            <a:miter lim="800000"/>
            <a:headEnd/>
            <a:tailEnd/>
          </a:ln>
        </p:spPr>
      </p:pic>
      <p:pic>
        <p:nvPicPr>
          <p:cNvPr id="6" name="Рисунок 5" descr="C:\Documents and Settings\Admin.MICROSOF-D96E62\Рабочий стол\лицензия приложение.tif"/>
          <p:cNvPicPr/>
          <p:nvPr/>
        </p:nvPicPr>
        <p:blipFill>
          <a:blip r:embed="rId4" cstate="print"/>
          <a:srcRect/>
          <a:stretch>
            <a:fillRect/>
          </a:stretch>
        </p:blipFill>
        <p:spPr bwMode="auto">
          <a:xfrm>
            <a:off x="7037122" y="3501008"/>
            <a:ext cx="1878277" cy="2576909"/>
          </a:xfrm>
          <a:prstGeom prst="rect">
            <a:avLst/>
          </a:prstGeom>
          <a:noFill/>
          <a:ln w="9525">
            <a:noFill/>
            <a:miter lim="800000"/>
            <a:headEnd/>
            <a:tailEnd/>
          </a:ln>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562868"/>
            <a:ext cx="1939984" cy="1585503"/>
          </a:xfrm>
          <a:prstGeom prst="rect">
            <a:avLst/>
          </a:prstGeom>
        </p:spPr>
      </p:pic>
    </p:spTree>
    <p:extLst>
      <p:ext uri="{BB962C8B-B14F-4D97-AF65-F5344CB8AC3E}">
        <p14:creationId xmlns:p14="http://schemas.microsoft.com/office/powerpoint/2010/main" val="341823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7200800" cy="923330"/>
          </a:xfrm>
          <a:prstGeom prst="rect">
            <a:avLst/>
          </a:prstGeom>
        </p:spPr>
        <p:txBody>
          <a:bodyPr wrap="square">
            <a:spAutoFit/>
          </a:bodyPr>
          <a:lstStyle/>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Коммуникативная деятельность включается во все виды детской деятельности, в ней находит отражение опыт, приобретаемый детьми в других видах деятельности.</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8098" y="1412776"/>
            <a:ext cx="3203848" cy="240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327" y="1381253"/>
            <a:ext cx="3203848" cy="240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581" y="4049981"/>
            <a:ext cx="3193645" cy="2395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8098" y="4096335"/>
            <a:ext cx="3131840" cy="2348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328" y="181230"/>
            <a:ext cx="1147897" cy="938149"/>
          </a:xfrm>
          <a:prstGeom prst="rect">
            <a:avLst/>
          </a:prstGeom>
        </p:spPr>
      </p:pic>
    </p:spTree>
    <p:extLst>
      <p:ext uri="{BB962C8B-B14F-4D97-AF65-F5344CB8AC3E}">
        <p14:creationId xmlns:p14="http://schemas.microsoft.com/office/powerpoint/2010/main" val="4159955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7164288" cy="1754326"/>
          </a:xfrm>
          <a:prstGeom prst="rect">
            <a:avLst/>
          </a:prstGeom>
        </p:spPr>
        <p:txBody>
          <a:bodyPr wrap="square">
            <a:spAutoFit/>
          </a:bodyPr>
          <a:lstStyle/>
          <a:p>
            <a:pPr algn="just"/>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Познавательно – исследовательская деятельность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включает в себя познание детьми объектов живой и неживой природы, предметного и социального мира, безопасного поведения, освоение средств и способов познания (моделирования, экспериментирования), сенсорное и математическое развитие детей. </a:t>
            </a:r>
            <a:endParaRPr lang="ru-RU" dirty="0">
              <a:solidFill>
                <a:schemeClr val="tx1">
                  <a:lumMod val="85000"/>
                </a:schemeClr>
              </a:solidFill>
              <a:latin typeface="Arial" panose="020B0604020202020204" pitchFamily="34" charset="0"/>
              <a:cs typeface="Arial" panose="020B0604020202020204" pitchFamily="34" charset="0"/>
            </a:endParaRPr>
          </a:p>
        </p:txBody>
      </p:sp>
      <p:pic>
        <p:nvPicPr>
          <p:cNvPr id="3" name="Рисунок 2" descr="C:\Users\User\Desktop\IMG-20201120-WA00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0515" y="2051722"/>
            <a:ext cx="2844800"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048557"/>
            <a:ext cx="2870448" cy="2152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370619"/>
            <a:ext cx="2987824" cy="2240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473116"/>
            <a:ext cx="2843808" cy="2132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9426" y="383002"/>
            <a:ext cx="1075889" cy="879299"/>
          </a:xfrm>
          <a:prstGeom prst="rect">
            <a:avLst/>
          </a:prstGeom>
        </p:spPr>
      </p:pic>
    </p:spTree>
    <p:extLst>
      <p:ext uri="{BB962C8B-B14F-4D97-AF65-F5344CB8AC3E}">
        <p14:creationId xmlns:p14="http://schemas.microsoft.com/office/powerpoint/2010/main" val="2734531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7200800" cy="923330"/>
          </a:xfrm>
          <a:prstGeom prst="rect">
            <a:avLst/>
          </a:prstGeom>
        </p:spPr>
        <p:txBody>
          <a:bodyPr wrap="square">
            <a:spAutoFit/>
          </a:bodyPr>
          <a:lstStyle/>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Чтение художественной литературы организовывается как непосредственное чтение воспитателем вслух, так и через прослушивание аудиозаписи, просматривание мультфильмов.</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descr="C:\Users\User\AppData\Local\Temp\Rar$DIa0.178\IMG_20201111_0931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149080"/>
            <a:ext cx="3447637" cy="2318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388969"/>
            <a:ext cx="3059832" cy="2294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1419636"/>
            <a:ext cx="3506511" cy="2337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3999218"/>
            <a:ext cx="3290487" cy="2467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7944" y="199728"/>
            <a:ext cx="1129765" cy="923330"/>
          </a:xfrm>
          <a:prstGeom prst="rect">
            <a:avLst/>
          </a:prstGeom>
        </p:spPr>
      </p:pic>
    </p:spTree>
    <p:extLst>
      <p:ext uri="{BB962C8B-B14F-4D97-AF65-F5344CB8AC3E}">
        <p14:creationId xmlns:p14="http://schemas.microsoft.com/office/powerpoint/2010/main" val="2641675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7128792" cy="923330"/>
          </a:xfrm>
          <a:prstGeom prst="rect">
            <a:avLst/>
          </a:prstGeom>
        </p:spPr>
        <p:txBody>
          <a:bodyPr wrap="square">
            <a:spAutoFit/>
          </a:bodyPr>
          <a:lstStyle/>
          <a:p>
            <a:pPr algn="just">
              <a:spcAft>
                <a:spcPts val="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Конструирование и творческая деятельность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осуществляется разными видами художественно – творческой деятельности (рисование, лепка, аппликация).</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1628800"/>
            <a:ext cx="2915816" cy="2186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5719" y="1628800"/>
            <a:ext cx="2915816" cy="2186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4077072"/>
            <a:ext cx="3779912" cy="2519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1628800"/>
            <a:ext cx="3090089" cy="2317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374" y="260648"/>
            <a:ext cx="1090248" cy="891034"/>
          </a:xfrm>
          <a:prstGeom prst="rect">
            <a:avLst/>
          </a:prstGeom>
        </p:spPr>
      </p:pic>
    </p:spTree>
    <p:extLst>
      <p:ext uri="{BB962C8B-B14F-4D97-AF65-F5344CB8AC3E}">
        <p14:creationId xmlns:p14="http://schemas.microsoft.com/office/powerpoint/2010/main" val="814365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7" y="240413"/>
            <a:ext cx="6984776" cy="923330"/>
          </a:xfrm>
          <a:prstGeom prst="rect">
            <a:avLst/>
          </a:prstGeom>
        </p:spPr>
        <p:txBody>
          <a:bodyPr wrap="square">
            <a:spAutoFit/>
          </a:bodyPr>
          <a:lstStyle/>
          <a:p>
            <a:pPr algn="just">
              <a:spcAft>
                <a:spcPts val="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Музыкальная деятельность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организовывается в процессе музыкальных занятий, которые проводятся музыкальным руководителем в музыкальном зале.</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9333" y="1496321"/>
            <a:ext cx="3251853" cy="2438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496321"/>
            <a:ext cx="3419872" cy="256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282" y="3140968"/>
            <a:ext cx="257175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4581128"/>
            <a:ext cx="1939984" cy="1585503"/>
          </a:xfrm>
          <a:prstGeom prst="rect">
            <a:avLst/>
          </a:prstGeom>
        </p:spPr>
      </p:pic>
    </p:spTree>
    <p:extLst>
      <p:ext uri="{BB962C8B-B14F-4D97-AF65-F5344CB8AC3E}">
        <p14:creationId xmlns:p14="http://schemas.microsoft.com/office/powerpoint/2010/main" val="1165587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2327" y="260648"/>
            <a:ext cx="7025977" cy="923330"/>
          </a:xfrm>
          <a:prstGeom prst="rect">
            <a:avLst/>
          </a:prstGeom>
        </p:spPr>
        <p:txBody>
          <a:bodyPr wrap="square">
            <a:spAutoFit/>
          </a:bodyPr>
          <a:lstStyle/>
          <a:p>
            <a:pPr algn="just">
              <a:spcAft>
                <a:spcPts val="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Двигательная деятельность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осуществляется в процессе занятий физической культурой, требования, к проведению которых согласуются с положениями действующего Сан </a:t>
            </a:r>
            <a:r>
              <a:rPr lang="ru-RU" dirty="0" err="1">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ПиН</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6479" y="1517373"/>
            <a:ext cx="3419872" cy="256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064" y="2772648"/>
            <a:ext cx="2280672" cy="3040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495" y="4293096"/>
            <a:ext cx="3275856" cy="2456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Объект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327" y="1460977"/>
            <a:ext cx="2273994" cy="3067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0709" y="260648"/>
            <a:ext cx="1058911" cy="865423"/>
          </a:xfrm>
          <a:prstGeom prst="rect">
            <a:avLst/>
          </a:prstGeom>
        </p:spPr>
      </p:pic>
    </p:spTree>
    <p:extLst>
      <p:ext uri="{BB962C8B-B14F-4D97-AF65-F5344CB8AC3E}">
        <p14:creationId xmlns:p14="http://schemas.microsoft.com/office/powerpoint/2010/main" val="2492340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260648"/>
            <a:ext cx="6336704" cy="3693319"/>
          </a:xfrm>
          <a:prstGeom prst="rect">
            <a:avLst/>
          </a:prstGeom>
        </p:spPr>
        <p:txBody>
          <a:bodyPr wrap="square">
            <a:spAutoFit/>
          </a:bodyPr>
          <a:lstStyle/>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Базой для реализации образовательной программы является укрепление физического и психического здоровья воспитанников, формирование у них основ двигательной и гигиенической культуры.</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Здоровье детей, посещающих ДОУ, является предметом пристального внимания педагогического коллектива. </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Для организации оздоровительной работы в детском саду имеется музыкально – спортивный зал со спортивным оборудованием, прогулочные участки с оборудованием для физического развития, на территории детского сада организованы места для подвижных игр на асфальте и для занятия на велосипедах.</a:t>
            </a:r>
            <a:endParaRPr lang="ru-RU"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3717032"/>
            <a:ext cx="3275856" cy="1847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272" l="0" r="100000"/>
                    </a14:imgEffect>
                  </a14:imgLayer>
                </a14:imgProps>
              </a:ext>
              <a:ext uri="{28A0092B-C50C-407E-A947-70E740481C1C}">
                <a14:useLocalDpi xmlns:a14="http://schemas.microsoft.com/office/drawing/2010/main" val="0"/>
              </a:ext>
            </a:extLst>
          </a:blip>
          <a:stretch>
            <a:fillRect/>
          </a:stretch>
        </p:blipFill>
        <p:spPr>
          <a:xfrm rot="982678">
            <a:off x="-148220" y="278134"/>
            <a:ext cx="2682569" cy="3124076"/>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84" y="3429000"/>
            <a:ext cx="1862162" cy="3301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4365104"/>
            <a:ext cx="2772218" cy="2079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2681" y="5620363"/>
            <a:ext cx="1008111" cy="823905"/>
          </a:xfrm>
          <a:prstGeom prst="rect">
            <a:avLst/>
          </a:prstGeom>
        </p:spPr>
      </p:pic>
    </p:spTree>
    <p:extLst>
      <p:ext uri="{BB962C8B-B14F-4D97-AF65-F5344CB8AC3E}">
        <p14:creationId xmlns:p14="http://schemas.microsoft.com/office/powerpoint/2010/main" val="2097422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7344816" cy="1415772"/>
          </a:xfrm>
          <a:prstGeom prst="rect">
            <a:avLst/>
          </a:prstGeom>
        </p:spPr>
        <p:txBody>
          <a:bodyPr wrap="square">
            <a:spAutoFit/>
          </a:bodyPr>
          <a:lstStyle/>
          <a:p>
            <a:pPr algn="just">
              <a:spcAft>
                <a:spcPts val="0"/>
              </a:spcAft>
            </a:pPr>
            <a:r>
              <a:rPr lang="ru-RU" dirty="0" err="1"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Физкультуно</a:t>
            </a:r>
            <a:r>
              <a:rPr lang="ru-RU"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-оздоровительная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работа включает в себя профилактические и </a:t>
            </a:r>
            <a:r>
              <a:rPr lang="ru-RU"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физкультурно-оздоровительные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мероприятия</a:t>
            </a:r>
            <a:r>
              <a:rPr lang="ru-RU" dirty="0" smtClean="0">
                <a:solidFill>
                  <a:schemeClr val="tx1">
                    <a:lumMod val="8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endParaRPr lang="ru-RU" sz="1400" dirty="0">
              <a:solidFill>
                <a:schemeClr val="tx1">
                  <a:lumMod val="8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b="1" dirty="0">
                <a:solidFill>
                  <a:schemeClr val="tx1">
                    <a:lumMod val="85000"/>
                  </a:schemeClr>
                </a:solidFill>
                <a:latin typeface="Arial" panose="020B0604020202020204" pitchFamily="34" charset="0"/>
                <a:cs typeface="Arial" panose="020B0604020202020204" pitchFamily="34" charset="0"/>
              </a:rPr>
              <a:t>утренняя </a:t>
            </a:r>
            <a:r>
              <a:rPr lang="ru-RU" b="1" dirty="0" smtClean="0">
                <a:solidFill>
                  <a:schemeClr val="tx1">
                    <a:lumMod val="85000"/>
                  </a:schemeClr>
                </a:solidFill>
                <a:latin typeface="Arial" panose="020B0604020202020204" pitchFamily="34" charset="0"/>
                <a:cs typeface="Arial" panose="020B0604020202020204" pitchFamily="34" charset="0"/>
              </a:rPr>
              <a:t>гимнастика</a:t>
            </a:r>
            <a:endParaRPr lang="ru-RU" b="1" dirty="0">
              <a:solidFill>
                <a:schemeClr val="tx1">
                  <a:lumMod val="85000"/>
                </a:schemeClr>
              </a:solidFill>
              <a:latin typeface="Arial" panose="020B0604020202020204" pitchFamily="34" charset="0"/>
              <a:cs typeface="Arial" panose="020B0604020202020204" pitchFamily="34" charset="0"/>
            </a:endParaRPr>
          </a:p>
        </p:txBody>
      </p:sp>
      <p:sp>
        <p:nvSpPr>
          <p:cNvPr id="4" name="Прямоугольник 3"/>
          <p:cNvSpPr/>
          <p:nvPr/>
        </p:nvSpPr>
        <p:spPr>
          <a:xfrm>
            <a:off x="5903640" y="5234380"/>
            <a:ext cx="3038524" cy="646331"/>
          </a:xfrm>
          <a:prstGeom prst="rect">
            <a:avLst/>
          </a:prstGeom>
        </p:spPr>
        <p:txBody>
          <a:bodyPr wrap="none">
            <a:spAutoFit/>
          </a:bodyPr>
          <a:lstStyle/>
          <a:p>
            <a:r>
              <a:rPr lang="ru-RU" b="1" dirty="0">
                <a:solidFill>
                  <a:srgbClr val="002060"/>
                </a:solidFill>
                <a:latin typeface="Arial" panose="020B0604020202020204" pitchFamily="34" charset="0"/>
                <a:ea typeface="Calibri" panose="020F0502020204030204" pitchFamily="34" charset="0"/>
                <a:cs typeface="Arial" panose="020B0604020202020204" pitchFamily="34" charset="0"/>
              </a:rPr>
              <a:t>физкультурные занятия </a:t>
            </a:r>
            <a:endParaRPr lang="ru-RU" b="1"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r>
              <a:rPr lang="ru-RU" b="1"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r>
              <a:rPr lang="ru-RU" b="1" dirty="0">
                <a:solidFill>
                  <a:srgbClr val="002060"/>
                </a:solidFill>
                <a:latin typeface="Arial" panose="020B0604020202020204" pitchFamily="34" charset="0"/>
                <a:ea typeface="Calibri" panose="020F0502020204030204" pitchFamily="34" charset="0"/>
                <a:cs typeface="Arial" panose="020B0604020202020204" pitchFamily="34" charset="0"/>
              </a:rPr>
              <a:t>в зале, на улице)</a:t>
            </a:r>
            <a:endParaRPr lang="ru-RU" b="1" dirty="0">
              <a:solidFill>
                <a:srgbClr val="002060"/>
              </a:solidFill>
              <a:latin typeface="Arial" panose="020B0604020202020204" pitchFamily="34" charset="0"/>
              <a:cs typeface="Arial" panose="020B0604020202020204" pitchFamily="34" charset="0"/>
            </a:endParaRPr>
          </a:p>
        </p:txBody>
      </p:sp>
      <p:pic>
        <p:nvPicPr>
          <p:cNvPr id="5" name="Рисунок 4"/>
          <p:cNvPicPr/>
          <p:nvPr/>
        </p:nvPicPr>
        <p:blipFill>
          <a:blip r:embed="rId2" cstate="print"/>
          <a:srcRect/>
          <a:stretch>
            <a:fillRect/>
          </a:stretch>
        </p:blipFill>
        <p:spPr bwMode="auto">
          <a:xfrm>
            <a:off x="6372200" y="1305633"/>
            <a:ext cx="2191127" cy="2808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04" y="1603048"/>
            <a:ext cx="3347864" cy="2510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4293096"/>
            <a:ext cx="2987824" cy="2240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1692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0"/>
            <a:ext cx="7110314" cy="1200329"/>
          </a:xfrm>
          <a:prstGeom prst="rect">
            <a:avLst/>
          </a:prstGeom>
        </p:spPr>
        <p:txBody>
          <a:bodyPr wrap="square">
            <a:spAutoFit/>
          </a:bodyPr>
          <a:lstStyle/>
          <a:p>
            <a:pPr algn="just"/>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гимнастика пробуждения после дневного сна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с использованием нетрадиционного физкультурного оборудования </a:t>
            </a:r>
            <a:r>
              <a:rPr lang="ru-RU"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a:t>
            </a:r>
            <a:r>
              <a:rPr lang="ru-RU" dirty="0" err="1"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массажеры</a:t>
            </a:r>
            <a:r>
              <a:rPr lang="ru-RU"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массажные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дорожки, коврики, дорожки «здоровья»</a:t>
            </a:r>
            <a:endParaRPr lang="ru-RU" dirty="0">
              <a:solidFill>
                <a:schemeClr val="tx1">
                  <a:lumMod val="85000"/>
                </a:schemeClr>
              </a:solidFill>
              <a:latin typeface="Arial" panose="020B0604020202020204" pitchFamily="34" charset="0"/>
              <a:cs typeface="Arial" panose="020B0604020202020204" pitchFamily="34" charset="0"/>
            </a:endParaRPr>
          </a:p>
        </p:txBody>
      </p:sp>
      <p:sp>
        <p:nvSpPr>
          <p:cNvPr id="3" name="Прямоугольник 2"/>
          <p:cNvSpPr/>
          <p:nvPr/>
        </p:nvSpPr>
        <p:spPr>
          <a:xfrm>
            <a:off x="727094" y="3982827"/>
            <a:ext cx="7045637" cy="646331"/>
          </a:xfrm>
          <a:prstGeom prst="rect">
            <a:avLst/>
          </a:prstGeom>
        </p:spPr>
        <p:txBody>
          <a:bodyPr wrap="square">
            <a:spAutoFit/>
          </a:bodyPr>
          <a:lstStyle/>
          <a:p>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ежедневные прогулки не менее 3.5 – 4 </a:t>
            </a:r>
            <a:r>
              <a:rPr lang="ru-RU" b="1"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часов;</a:t>
            </a:r>
          </a:p>
          <a:p>
            <a:r>
              <a:rPr lang="ru-RU" b="1" dirty="0">
                <a:solidFill>
                  <a:schemeClr val="tx1">
                    <a:lumMod val="85000"/>
                  </a:schemeClr>
                </a:solidFill>
                <a:latin typeface="Arial" panose="020B0604020202020204" pitchFamily="34" charset="0"/>
                <a:cs typeface="Arial" panose="020B0604020202020204" pitchFamily="34" charset="0"/>
              </a:rPr>
              <a:t>походы</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0210" y="4629158"/>
            <a:ext cx="3271603" cy="1845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4629158"/>
            <a:ext cx="3275856" cy="1847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696" y="978590"/>
            <a:ext cx="1624300" cy="2887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242" y="1045980"/>
            <a:ext cx="1557480" cy="2768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094" y="1226713"/>
            <a:ext cx="2044706" cy="2726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722" y="238571"/>
            <a:ext cx="1147018" cy="937431"/>
          </a:xfrm>
          <a:prstGeom prst="rect">
            <a:avLst/>
          </a:prstGeom>
        </p:spPr>
      </p:pic>
    </p:spTree>
    <p:extLst>
      <p:ext uri="{BB962C8B-B14F-4D97-AF65-F5344CB8AC3E}">
        <p14:creationId xmlns:p14="http://schemas.microsoft.com/office/powerpoint/2010/main" val="3088358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2657" y="160198"/>
            <a:ext cx="7145810" cy="1200329"/>
          </a:xfrm>
          <a:prstGeom prst="rect">
            <a:avLst/>
          </a:prstGeom>
        </p:spPr>
        <p:txBody>
          <a:bodyPr wrap="square">
            <a:spAutoFit/>
          </a:bodyPr>
          <a:lstStyle/>
          <a:p>
            <a:pPr algn="just">
              <a:spcAft>
                <a:spcPts val="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подвижные игры на воздухе;</a:t>
            </a:r>
          </a:p>
          <a:p>
            <a:pPr algn="just">
              <a:spcAft>
                <a:spcPts val="0"/>
              </a:spcAft>
            </a:pPr>
            <a:r>
              <a:rPr lang="ru-RU" b="1" dirty="0" err="1"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десятиминутки</a:t>
            </a:r>
            <a:r>
              <a:rPr lang="ru-RU" b="1"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между занятиями для снятия утомления и повышения двигательной активности;</a:t>
            </a:r>
          </a:p>
          <a:p>
            <a:pPr algn="just">
              <a:spcAft>
                <a:spcPts val="0"/>
              </a:spcAft>
            </a:pPr>
            <a:r>
              <a:rPr lang="ru-RU" b="1" dirty="0" err="1"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физминутки</a:t>
            </a:r>
            <a:r>
              <a:rPr lang="ru-RU" b="1"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a:t>
            </a: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на занятиях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с целью снятия утомления детей;</a:t>
            </a:r>
            <a:endParaRPr lang="ru-RU"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Прямоугольник 2"/>
          <p:cNvSpPr/>
          <p:nvPr/>
        </p:nvSpPr>
        <p:spPr>
          <a:xfrm>
            <a:off x="2483768" y="3645024"/>
            <a:ext cx="4615815" cy="369332"/>
          </a:xfrm>
          <a:prstGeom prst="rect">
            <a:avLst/>
          </a:prstGeom>
        </p:spPr>
        <p:txBody>
          <a:bodyPr wrap="none">
            <a:spAutoFit/>
          </a:bodyPr>
          <a:lstStyle/>
          <a:p>
            <a:r>
              <a:rPr lang="ru-RU" b="1" dirty="0">
                <a:solidFill>
                  <a:srgbClr val="002060"/>
                </a:solidFill>
                <a:latin typeface="Arial" panose="020B0604020202020204" pitchFamily="34" charset="0"/>
                <a:ea typeface="Calibri" panose="020F0502020204030204" pitchFamily="34" charset="0"/>
                <a:cs typeface="Arial" panose="020B0604020202020204" pitchFamily="34" charset="0"/>
              </a:rPr>
              <a:t>спортивные </a:t>
            </a: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праздники и развлечения</a:t>
            </a:r>
            <a:endParaRPr lang="ru-RU" b="1" dirty="0">
              <a:solidFill>
                <a:schemeClr val="tx1">
                  <a:lumMod val="85000"/>
                </a:schemeClr>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651" y="1455028"/>
            <a:ext cx="3347864" cy="1883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8721" y="1477799"/>
            <a:ext cx="3402383" cy="1913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10" y="4267740"/>
            <a:ext cx="2737820" cy="205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5637" y="4074990"/>
            <a:ext cx="1995686" cy="2660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5598" y="4321178"/>
            <a:ext cx="2891387" cy="2168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0899" y="489240"/>
            <a:ext cx="1066086" cy="871287"/>
          </a:xfrm>
          <a:prstGeom prst="rect">
            <a:avLst/>
          </a:prstGeom>
        </p:spPr>
      </p:pic>
    </p:spTree>
    <p:extLst>
      <p:ext uri="{BB962C8B-B14F-4D97-AF65-F5344CB8AC3E}">
        <p14:creationId xmlns:p14="http://schemas.microsoft.com/office/powerpoint/2010/main" val="156295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latin typeface="Arial" panose="020B0604020202020204" pitchFamily="34" charset="0"/>
                <a:cs typeface="Arial" panose="020B0604020202020204" pitchFamily="34" charset="0"/>
              </a:rPr>
              <a:t>Режим работы детского сада</a:t>
            </a:r>
            <a:endParaRPr lang="ru-RU" sz="3200" dirty="0">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687288" y="1340768"/>
            <a:ext cx="6477000" cy="4965018"/>
          </a:xfrm>
        </p:spPr>
        <p:txBody>
          <a:bodyPr>
            <a:normAutofit/>
          </a:bodyPr>
          <a:lstStyle/>
          <a:p>
            <a:pPr marL="0" indent="0">
              <a:buNone/>
            </a:pPr>
            <a:r>
              <a:rPr lang="ru-RU" sz="2400" dirty="0" smtClean="0">
                <a:latin typeface="Arial" panose="020B0604020202020204" pitchFamily="34" charset="0"/>
                <a:cs typeface="Arial" panose="020B0604020202020204" pitchFamily="34" charset="0"/>
              </a:rPr>
              <a:t>Наш детский сад ждет вас</a:t>
            </a:r>
          </a:p>
          <a:p>
            <a:pPr marL="0" indent="0">
              <a:buNone/>
            </a:pPr>
            <a:endParaRPr lang="ru-RU" sz="2400" dirty="0">
              <a:latin typeface="Arial" panose="020B0604020202020204" pitchFamily="34" charset="0"/>
              <a:cs typeface="Arial" panose="020B0604020202020204" pitchFamily="34" charset="0"/>
            </a:endParaRPr>
          </a:p>
          <a:p>
            <a:pPr marL="0" indent="0">
              <a:buNone/>
            </a:pPr>
            <a:r>
              <a:rPr lang="ru-RU" sz="2400" dirty="0" smtClean="0">
                <a:latin typeface="Arial" panose="020B0604020202020204" pitchFamily="34" charset="0"/>
                <a:cs typeface="Arial" panose="020B0604020202020204" pitchFamily="34" charset="0"/>
              </a:rPr>
              <a:t>с </a:t>
            </a:r>
            <a:r>
              <a:rPr lang="ru-RU" sz="2400" dirty="0">
                <a:latin typeface="Arial" panose="020B0604020202020204" pitchFamily="34" charset="0"/>
                <a:cs typeface="Arial" panose="020B0604020202020204" pitchFamily="34" charset="0"/>
              </a:rPr>
              <a:t>7.30 до </a:t>
            </a:r>
            <a:r>
              <a:rPr lang="ru-RU" sz="2400" dirty="0" smtClean="0">
                <a:latin typeface="Arial" panose="020B0604020202020204" pitchFamily="34" charset="0"/>
                <a:cs typeface="Arial" panose="020B0604020202020204" pitchFamily="34" charset="0"/>
              </a:rPr>
              <a:t>18.00, пять дней в неделю,</a:t>
            </a:r>
          </a:p>
          <a:p>
            <a:pPr marL="0" indent="0">
              <a:buNone/>
            </a:pPr>
            <a:r>
              <a:rPr lang="ru-RU" sz="2400" dirty="0" smtClean="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с понедельника по пятницу включительно, </a:t>
            </a:r>
            <a:endParaRPr lang="ru-RU" sz="2400" dirty="0" smtClean="0">
              <a:latin typeface="Arial" panose="020B0604020202020204" pitchFamily="34" charset="0"/>
              <a:cs typeface="Arial" panose="020B0604020202020204" pitchFamily="34" charset="0"/>
            </a:endParaRPr>
          </a:p>
          <a:p>
            <a:pPr marL="0" indent="0">
              <a:buNone/>
            </a:pPr>
            <a:r>
              <a:rPr lang="ru-RU" sz="2400" dirty="0" smtClean="0">
                <a:latin typeface="Arial" panose="020B0604020202020204" pitchFamily="34" charset="0"/>
                <a:cs typeface="Arial" panose="020B0604020202020204" pitchFamily="34" charset="0"/>
              </a:rPr>
              <a:t>выходные </a:t>
            </a:r>
            <a:r>
              <a:rPr lang="ru-RU" sz="2400" dirty="0">
                <a:latin typeface="Arial" panose="020B0604020202020204" pitchFamily="34" charset="0"/>
                <a:cs typeface="Arial" panose="020B0604020202020204" pitchFamily="34" charset="0"/>
              </a:rPr>
              <a:t>дни: суббота, воскресенье, нерабочие праздничные дни</a:t>
            </a:r>
            <a:r>
              <a:rPr lang="ru-RU" sz="2400" dirty="0" smtClean="0">
                <a:latin typeface="Arial" panose="020B0604020202020204" pitchFamily="34" charset="0"/>
                <a:cs typeface="Arial" panose="020B0604020202020204" pitchFamily="34" charset="0"/>
              </a:rPr>
              <a:t>.</a:t>
            </a:r>
          </a:p>
          <a:p>
            <a:pPr marL="0" indent="0">
              <a:buNone/>
            </a:pPr>
            <a:endParaRPr lang="ru-RU" sz="2400" dirty="0" smtClean="0">
              <a:latin typeface="Arial" panose="020B0604020202020204" pitchFamily="34" charset="0"/>
              <a:cs typeface="Arial" panose="020B0604020202020204" pitchFamily="34" charset="0"/>
            </a:endParaRPr>
          </a:p>
          <a:p>
            <a:pPr marL="0" indent="0">
              <a:buNone/>
            </a:pPr>
            <a:r>
              <a:rPr lang="ru-RU" sz="2400" dirty="0" smtClean="0">
                <a:latin typeface="Arial" panose="020B0604020202020204" pitchFamily="34" charset="0"/>
                <a:cs typeface="Arial" panose="020B0604020202020204" pitchFamily="34" charset="0"/>
              </a:rPr>
              <a:t>Фактическая </a:t>
            </a:r>
            <a:r>
              <a:rPr lang="ru-RU" sz="2400" dirty="0">
                <a:latin typeface="Arial" panose="020B0604020202020204" pitchFamily="34" charset="0"/>
                <a:cs typeface="Arial" panose="020B0604020202020204" pitchFamily="34" charset="0"/>
              </a:rPr>
              <a:t>наполняемость </a:t>
            </a:r>
            <a:r>
              <a:rPr lang="ru-RU" sz="2400" dirty="0" smtClean="0">
                <a:latin typeface="Arial" panose="020B0604020202020204" pitchFamily="34" charset="0"/>
                <a:cs typeface="Arial" panose="020B0604020202020204" pitchFamily="34" charset="0"/>
              </a:rPr>
              <a:t>групп - 144 ребенка.</a:t>
            </a:r>
            <a:endParaRPr lang="ru-RU" sz="2400" dirty="0">
              <a:latin typeface="Arial" panose="020B0604020202020204" pitchFamily="34" charset="0"/>
              <a:cs typeface="Arial" panose="020B0604020202020204" pitchFamily="34" charset="0"/>
            </a:endParaRP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0547" y="4581128"/>
            <a:ext cx="1584176" cy="1294710"/>
          </a:xfrm>
          <a:prstGeom prst="rect">
            <a:avLst/>
          </a:prstGeom>
        </p:spPr>
      </p:pic>
    </p:spTree>
    <p:extLst>
      <p:ext uri="{BB962C8B-B14F-4D97-AF65-F5344CB8AC3E}">
        <p14:creationId xmlns:p14="http://schemas.microsoft.com/office/powerpoint/2010/main" val="990774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70423"/>
            <a:ext cx="5771708" cy="369332"/>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Дыхательная гимнастика в режимные моменты</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083324"/>
            <a:ext cx="2915816" cy="2186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2555776" y="3330241"/>
            <a:ext cx="2288447" cy="369332"/>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Су – </a:t>
            </a:r>
            <a:r>
              <a:rPr lang="ru-RU" b="1" dirty="0" err="1" smtClean="0">
                <a:solidFill>
                  <a:schemeClr val="tx1">
                    <a:lumMod val="85000"/>
                  </a:schemeClr>
                </a:solidFill>
                <a:latin typeface="Arial" panose="020B0604020202020204" pitchFamily="34" charset="0"/>
                <a:cs typeface="Arial" panose="020B0604020202020204" pitchFamily="34" charset="0"/>
              </a:rPr>
              <a:t>джок</a:t>
            </a:r>
            <a:r>
              <a:rPr lang="ru-RU" b="1" dirty="0" smtClean="0">
                <a:solidFill>
                  <a:schemeClr val="tx1">
                    <a:lumMod val="85000"/>
                  </a:schemeClr>
                </a:solidFill>
                <a:latin typeface="Arial" panose="020B0604020202020204" pitchFamily="34" charset="0"/>
                <a:cs typeface="Arial" panose="020B0604020202020204" pitchFamily="34" charset="0"/>
              </a:rPr>
              <a:t> терапия</a:t>
            </a:r>
            <a:endParaRPr lang="ru-RU" b="1" dirty="0">
              <a:solidFill>
                <a:schemeClr val="tx1">
                  <a:lumMod val="85000"/>
                </a:schemeClr>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058" y="3575932"/>
            <a:ext cx="2257168" cy="3009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5317" y="3819683"/>
            <a:ext cx="2051480" cy="2735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3819683"/>
            <a:ext cx="2051480" cy="2735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632" y="66946"/>
            <a:ext cx="1075889" cy="879299"/>
          </a:xfrm>
          <a:prstGeom prst="rect">
            <a:avLst/>
          </a:prstGeom>
        </p:spPr>
      </p:pic>
    </p:spTree>
    <p:extLst>
      <p:ext uri="{BB962C8B-B14F-4D97-AF65-F5344CB8AC3E}">
        <p14:creationId xmlns:p14="http://schemas.microsoft.com/office/powerpoint/2010/main" val="1849703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6768752" cy="923330"/>
          </a:xfrm>
          <a:prstGeom prst="rect">
            <a:avLst/>
          </a:prstGeom>
        </p:spPr>
        <p:txBody>
          <a:bodyPr wrap="square">
            <a:spAutoFit/>
          </a:bodyPr>
          <a:lstStyle/>
          <a:p>
            <a:pPr algn="just">
              <a:spcAft>
                <a:spcPts val="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сбалансированное детское питание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( 10 – и дневное);</a:t>
            </a:r>
          </a:p>
          <a:p>
            <a:pPr algn="just">
              <a:spcAft>
                <a:spcPts val="0"/>
              </a:spcAft>
            </a:pPr>
            <a:r>
              <a:rPr lang="ru-RU" b="1"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включение </a:t>
            </a: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в рацион питания овощей и фруктов</a:t>
            </a:r>
            <a:r>
              <a:rPr lang="ru-RU" b="1"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a:t>
            </a:r>
          </a:p>
          <a:p>
            <a:pPr algn="just">
              <a:spcAft>
                <a:spcPts val="0"/>
              </a:spcAft>
            </a:pPr>
            <a:r>
              <a:rPr lang="ru-RU" b="1" dirty="0">
                <a:solidFill>
                  <a:schemeClr val="tx1">
                    <a:lumMod val="85000"/>
                  </a:schemeClr>
                </a:solidFill>
                <a:latin typeface="Arial" panose="020B0604020202020204" pitchFamily="34" charset="0"/>
                <a:cs typeface="Arial" panose="020B0604020202020204" pitchFamily="34" charset="0"/>
              </a:rPr>
              <a:t>С-витаминизация</a:t>
            </a:r>
            <a:endParaRPr lang="ru-RU" b="1"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484784"/>
            <a:ext cx="4799003" cy="3599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332656"/>
            <a:ext cx="1080119" cy="882756"/>
          </a:xfrm>
          <a:prstGeom prst="rect">
            <a:avLst/>
          </a:prstGeom>
        </p:spPr>
      </p:pic>
    </p:spTree>
    <p:extLst>
      <p:ext uri="{BB962C8B-B14F-4D97-AF65-F5344CB8AC3E}">
        <p14:creationId xmlns:p14="http://schemas.microsoft.com/office/powerpoint/2010/main" val="2978509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260648"/>
            <a:ext cx="3874779" cy="369332"/>
          </a:xfrm>
          <a:prstGeom prst="rect">
            <a:avLst/>
          </a:prstGeom>
        </p:spPr>
        <p:txBody>
          <a:bodyPr wrap="none">
            <a:spAutoFit/>
          </a:bodyPr>
          <a:lstStyle/>
          <a:p>
            <a:pPr algn="just">
              <a:spcAft>
                <a:spcPts val="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родительский клуб «Крепыши».</a:t>
            </a:r>
            <a:endParaRPr lang="ru-RU" sz="1400" b="1"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2981970" cy="2700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04029" y="1196752"/>
            <a:ext cx="4909036" cy="646331"/>
          </a:xfrm>
          <a:prstGeom prst="rect">
            <a:avLst/>
          </a:prstGeom>
          <a:noFill/>
        </p:spPr>
        <p:txBody>
          <a:bodyPr wrap="none" rtlCol="0">
            <a:spAutoFit/>
          </a:bodyPr>
          <a:lstStyle/>
          <a:p>
            <a:r>
              <a:rPr lang="ru-RU" dirty="0" smtClean="0">
                <a:solidFill>
                  <a:schemeClr val="tx1">
                    <a:lumMod val="85000"/>
                  </a:schemeClr>
                </a:solidFill>
                <a:latin typeface="Arial" panose="020B0604020202020204" pitchFamily="34" charset="0"/>
                <a:cs typeface="Arial" panose="020B0604020202020204" pitchFamily="34" charset="0"/>
              </a:rPr>
              <a:t>Семинар «Применение Су-</a:t>
            </a:r>
            <a:r>
              <a:rPr lang="ru-RU" dirty="0" err="1">
                <a:solidFill>
                  <a:schemeClr val="tx1">
                    <a:lumMod val="85000"/>
                  </a:schemeClr>
                </a:solidFill>
                <a:latin typeface="Arial" panose="020B0604020202020204" pitchFamily="34" charset="0"/>
                <a:cs typeface="Arial" panose="020B0604020202020204" pitchFamily="34" charset="0"/>
              </a:rPr>
              <a:t>Д</a:t>
            </a:r>
            <a:r>
              <a:rPr lang="ru-RU" dirty="0" err="1" smtClean="0">
                <a:solidFill>
                  <a:schemeClr val="tx1">
                    <a:lumMod val="85000"/>
                  </a:schemeClr>
                </a:solidFill>
                <a:latin typeface="Arial" panose="020B0604020202020204" pitchFamily="34" charset="0"/>
                <a:cs typeface="Arial" panose="020B0604020202020204" pitchFamily="34" charset="0"/>
              </a:rPr>
              <a:t>жок</a:t>
            </a:r>
            <a:r>
              <a:rPr lang="ru-RU" dirty="0" smtClean="0">
                <a:solidFill>
                  <a:schemeClr val="tx1">
                    <a:lumMod val="85000"/>
                  </a:schemeClr>
                </a:solidFill>
                <a:latin typeface="Arial" panose="020B0604020202020204" pitchFamily="34" charset="0"/>
                <a:cs typeface="Arial" panose="020B0604020202020204" pitchFamily="34" charset="0"/>
              </a:rPr>
              <a:t> терапии</a:t>
            </a:r>
          </a:p>
          <a:p>
            <a:r>
              <a:rPr lang="ru-RU" dirty="0" smtClean="0">
                <a:solidFill>
                  <a:schemeClr val="tx1">
                    <a:lumMod val="85000"/>
                  </a:schemeClr>
                </a:solidFill>
                <a:latin typeface="Arial" panose="020B0604020202020204" pitchFamily="34" charset="0"/>
                <a:cs typeface="Arial" panose="020B0604020202020204" pitchFamily="34" charset="0"/>
              </a:rPr>
              <a:t> «Пальчики играют нам пальчики развивают</a:t>
            </a:r>
            <a:endParaRPr lang="ru-RU" dirty="0">
              <a:solidFill>
                <a:schemeClr val="tx1">
                  <a:lumMod val="85000"/>
                </a:schemeClr>
              </a:solidFill>
              <a:latin typeface="Arial" panose="020B0604020202020204" pitchFamily="34" charset="0"/>
              <a:cs typeface="Arial" panose="020B0604020202020204" pitchFamily="34" charset="0"/>
            </a:endParaRPr>
          </a:p>
        </p:txBody>
      </p:sp>
      <p:sp>
        <p:nvSpPr>
          <p:cNvPr id="5" name="TextBox 4"/>
          <p:cNvSpPr txBox="1"/>
          <p:nvPr/>
        </p:nvSpPr>
        <p:spPr>
          <a:xfrm>
            <a:off x="2483768" y="3732272"/>
            <a:ext cx="2582887" cy="646331"/>
          </a:xfrm>
          <a:prstGeom prst="rect">
            <a:avLst/>
          </a:prstGeom>
          <a:noFill/>
        </p:spPr>
        <p:txBody>
          <a:bodyPr wrap="none" rtlCol="0">
            <a:spAutoFit/>
          </a:bodyPr>
          <a:lstStyle/>
          <a:p>
            <a:r>
              <a:rPr lang="ru-RU" dirty="0" smtClean="0">
                <a:solidFill>
                  <a:schemeClr val="tx1">
                    <a:lumMod val="85000"/>
                  </a:schemeClr>
                </a:solidFill>
                <a:latin typeface="Arial" panose="020B0604020202020204" pitchFamily="34" charset="0"/>
                <a:cs typeface="Arial" panose="020B0604020202020204" pitchFamily="34" charset="0"/>
              </a:rPr>
              <a:t>Семинар – практикум </a:t>
            </a:r>
          </a:p>
          <a:p>
            <a:r>
              <a:rPr lang="ru-RU" dirty="0" smtClean="0">
                <a:solidFill>
                  <a:schemeClr val="tx1">
                    <a:lumMod val="85000"/>
                  </a:schemeClr>
                </a:solidFill>
                <a:latin typeface="Arial" panose="020B0604020202020204" pitchFamily="34" charset="0"/>
                <a:cs typeface="Arial" panose="020B0604020202020204" pitchFamily="34" charset="0"/>
              </a:rPr>
              <a:t>«О здоровье всерьез»</a:t>
            </a:r>
            <a:endParaRPr lang="ru-RU" dirty="0">
              <a:solidFill>
                <a:schemeClr val="tx1">
                  <a:lumMod val="85000"/>
                </a:schemeClr>
              </a:solidFill>
              <a:latin typeface="Arial" panose="020B0604020202020204" pitchFamily="34" charset="0"/>
              <a:cs typeface="Arial" panose="020B0604020202020204" pitchFamily="34" charset="0"/>
            </a:endParaRPr>
          </a:p>
        </p:txBody>
      </p:sp>
      <p:pic>
        <p:nvPicPr>
          <p:cNvPr id="6"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3083" y="2019327"/>
            <a:ext cx="3389982" cy="2545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3746280" y="5079412"/>
            <a:ext cx="4572000" cy="677108"/>
          </a:xfrm>
          <a:prstGeom prst="rect">
            <a:avLst/>
          </a:prstGeom>
        </p:spPr>
        <p:txBody>
          <a:bodyPr>
            <a:spAutoFit/>
          </a:bodyPr>
          <a:lstStyle/>
          <a:p>
            <a:pPr algn="just">
              <a:spcBef>
                <a:spcPct val="0"/>
              </a:spcBef>
              <a:buClrTx/>
              <a:buSzTx/>
              <a:buFontTx/>
              <a:buNone/>
              <a:defRPr/>
            </a:pPr>
            <a:r>
              <a:rPr lang="ru-RU" altLang="ru-RU" sz="2000" dirty="0">
                <a:solidFill>
                  <a:schemeClr val="tx1">
                    <a:lumMod val="85000"/>
                  </a:schemeClr>
                </a:solidFill>
                <a:latin typeface="Arial" panose="020B0604020202020204" pitchFamily="34" charset="0"/>
              </a:rPr>
              <a:t>Спортивные соревнования</a:t>
            </a:r>
          </a:p>
          <a:p>
            <a:pPr algn="just">
              <a:spcBef>
                <a:spcPct val="0"/>
              </a:spcBef>
              <a:buClrTx/>
              <a:buSzTx/>
              <a:buFontTx/>
              <a:buNone/>
              <a:defRPr/>
            </a:pPr>
            <a:r>
              <a:rPr lang="ru-RU" altLang="ru-RU" dirty="0">
                <a:solidFill>
                  <a:schemeClr val="tx1">
                    <a:lumMod val="85000"/>
                  </a:schemeClr>
                </a:solidFill>
                <a:latin typeface="Arial" panose="020B0604020202020204" pitchFamily="34" charset="0"/>
              </a:rPr>
              <a:t> </a:t>
            </a:r>
            <a:r>
              <a:rPr lang="ru-RU" altLang="ru-RU" dirty="0" smtClean="0">
                <a:solidFill>
                  <a:schemeClr val="tx1">
                    <a:lumMod val="85000"/>
                  </a:schemeClr>
                </a:solidFill>
                <a:latin typeface="Arial" panose="020B0604020202020204" pitchFamily="34" charset="0"/>
              </a:rPr>
              <a:t>«</a:t>
            </a:r>
            <a:r>
              <a:rPr lang="ru-RU" altLang="ru-RU" dirty="0">
                <a:solidFill>
                  <a:schemeClr val="tx1">
                    <a:lumMod val="85000"/>
                  </a:schemeClr>
                </a:solidFill>
                <a:latin typeface="Arial" panose="020B0604020202020204" pitchFamily="34" charset="0"/>
              </a:rPr>
              <a:t>Мама, папа, я – весёлая семья»</a:t>
            </a:r>
          </a:p>
        </p:txBody>
      </p:sp>
      <p:pic>
        <p:nvPicPr>
          <p:cNvPr id="8"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926" y="4465623"/>
            <a:ext cx="2539582" cy="1904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445314"/>
            <a:ext cx="1008110" cy="823904"/>
          </a:xfrm>
          <a:prstGeom prst="rect">
            <a:avLst/>
          </a:prstGeom>
        </p:spPr>
      </p:pic>
    </p:spTree>
    <p:extLst>
      <p:ext uri="{BB962C8B-B14F-4D97-AF65-F5344CB8AC3E}">
        <p14:creationId xmlns:p14="http://schemas.microsoft.com/office/powerpoint/2010/main" val="2334765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755576" y="452042"/>
            <a:ext cx="6477000" cy="769441"/>
          </a:xfrm>
          <a:prstGeom prst="rect">
            <a:avLst/>
          </a:prstGeom>
        </p:spPr>
        <p:txBody>
          <a:bodyPr wrap="square">
            <a:spAutoFit/>
          </a:bodyPr>
          <a:lstStyle/>
          <a:p>
            <a:pPr algn="just">
              <a:spcAft>
                <a:spcPts val="0"/>
              </a:spcAft>
            </a:pPr>
            <a:r>
              <a:rPr lang="ru-RU" sz="2000" dirty="0">
                <a:latin typeface="Arial" panose="020B0604020202020204" pitchFamily="34" charset="0"/>
                <a:ea typeface="Calibri" panose="020F0502020204030204" pitchFamily="34" charset="0"/>
                <a:cs typeface="Arial" panose="020B0604020202020204" pitchFamily="34" charset="0"/>
              </a:rPr>
              <a:t>Дополнительное образование в ДОУ представлено через совместную </a:t>
            </a:r>
            <a:r>
              <a:rPr lang="ru-RU" sz="2000" dirty="0" smtClean="0">
                <a:latin typeface="Arial" panose="020B0604020202020204" pitchFamily="34" charset="0"/>
                <a:ea typeface="Calibri" panose="020F0502020204030204" pitchFamily="34" charset="0"/>
                <a:cs typeface="Arial" panose="020B0604020202020204" pitchFamily="34" charset="0"/>
              </a:rPr>
              <a:t>деятельность </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400" dirty="0">
                <a:latin typeface="Arial" panose="020B0604020202020204" pitchFamily="34" charset="0"/>
                <a:ea typeface="Calibri" panose="020F0502020204030204" pitchFamily="34" charset="0"/>
                <a:cs typeface="Arial" panose="020B0604020202020204" pitchFamily="34" charset="0"/>
              </a:rPr>
              <a:t>«кружки».</a:t>
            </a:r>
            <a:endParaRPr lang="ru-RU"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Прямоугольник 1"/>
          <p:cNvSpPr/>
          <p:nvPr/>
        </p:nvSpPr>
        <p:spPr>
          <a:xfrm>
            <a:off x="2438400" y="1424109"/>
            <a:ext cx="2837893" cy="367216"/>
          </a:xfrm>
          <a:prstGeom prst="rect">
            <a:avLst/>
          </a:prstGeom>
        </p:spPr>
        <p:txBody>
          <a:bodyPr wrap="none">
            <a:spAutoFit/>
          </a:bodyPr>
          <a:lstStyle/>
          <a:p>
            <a:pPr algn="ctr">
              <a:lnSpc>
                <a:spcPct val="107000"/>
              </a:lnSpc>
              <a:spcAft>
                <a:spcPts val="80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«Моя Родина - Россия»</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Прямоугольник 2"/>
          <p:cNvSpPr/>
          <p:nvPr/>
        </p:nvSpPr>
        <p:spPr>
          <a:xfrm>
            <a:off x="251520" y="1992215"/>
            <a:ext cx="8663880" cy="981423"/>
          </a:xfrm>
          <a:prstGeom prst="rect">
            <a:avLst/>
          </a:prstGeom>
        </p:spPr>
        <p:txBody>
          <a:bodyPr wrap="square">
            <a:spAutoFit/>
          </a:bodyPr>
          <a:lstStyle/>
          <a:p>
            <a:pPr marL="352425" algn="just">
              <a:lnSpc>
                <a:spcPct val="107000"/>
              </a:lnSpc>
              <a:spcAft>
                <a:spcPts val="800"/>
              </a:spcAft>
            </a:pPr>
            <a:r>
              <a:rPr lang="ru-RU" b="1"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Цель: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Создание благоприятных условий для формирования у детей старшего дошкольного возраста патриотических чувств, воспитания духовно – нравственной личности, патриотов своего Отечества.</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0955" y="3087414"/>
            <a:ext cx="3411537" cy="1918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082726"/>
            <a:ext cx="3419872" cy="1923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445314"/>
            <a:ext cx="1008110" cy="823904"/>
          </a:xfrm>
          <a:prstGeom prst="rect">
            <a:avLst/>
          </a:prstGeom>
        </p:spPr>
      </p:pic>
    </p:spTree>
    <p:extLst>
      <p:ext uri="{BB962C8B-B14F-4D97-AF65-F5344CB8AC3E}">
        <p14:creationId xmlns:p14="http://schemas.microsoft.com/office/powerpoint/2010/main" val="2113621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dirty="0">
                <a:latin typeface="Arial" panose="020B0604020202020204" pitchFamily="34" charset="0"/>
                <a:ea typeface="Calibri" panose="020F0502020204030204" pitchFamily="34" charset="0"/>
                <a:cs typeface="Arial" panose="020B0604020202020204" pitchFamily="34" charset="0"/>
              </a:rPr>
              <a:t>Дополнительное образование в ДОУ представлено через совместную деятельность – «кружки».</a:t>
            </a:r>
            <a:endParaRPr lang="ru-RU" sz="1800" dirty="0">
              <a:latin typeface="Arial" panose="020B0604020202020204" pitchFamily="34" charset="0"/>
              <a:cs typeface="Arial" panose="020B0604020202020204" pitchFamily="34" charset="0"/>
            </a:endParaRPr>
          </a:p>
        </p:txBody>
      </p:sp>
      <p:sp>
        <p:nvSpPr>
          <p:cNvPr id="4" name="Прямоугольник 3"/>
          <p:cNvSpPr/>
          <p:nvPr/>
        </p:nvSpPr>
        <p:spPr>
          <a:xfrm>
            <a:off x="323528" y="1328209"/>
            <a:ext cx="8591872" cy="1366528"/>
          </a:xfrm>
          <a:prstGeom prst="rect">
            <a:avLst/>
          </a:prstGeom>
        </p:spPr>
        <p:txBody>
          <a:bodyPr wrap="square">
            <a:spAutoFit/>
          </a:bodyPr>
          <a:lstStyle/>
          <a:p>
            <a:pPr algn="just">
              <a:lnSpc>
                <a:spcPct val="115000"/>
              </a:lnSpc>
              <a:spcAft>
                <a:spcPts val="0"/>
              </a:spcAft>
            </a:pPr>
            <a:r>
              <a:rPr lang="ru-RU" b="1"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«Занимательная </a:t>
            </a:r>
            <a:r>
              <a:rPr lang="ru-RU" b="1" dirty="0" err="1"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сенсорика</a:t>
            </a:r>
            <a:r>
              <a:rPr lang="ru-RU" b="1"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endParaRPr lang="ru-RU" b="1"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ru-RU" b="1"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Цель </a:t>
            </a:r>
            <a:r>
              <a:rPr lang="ru-RU" b="1" dirty="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кружковой </a:t>
            </a:r>
            <a:r>
              <a:rPr lang="ru-RU" b="1"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работы:</a:t>
            </a:r>
            <a:r>
              <a:rPr lang="ru-RU"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 Развитие </a:t>
            </a:r>
            <a:r>
              <a:rPr lang="ru-RU" dirty="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умственных способностей у детей среднего дошкольного </a:t>
            </a:r>
            <a:r>
              <a:rPr lang="ru-RU"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возраста</a:t>
            </a:r>
            <a:r>
              <a:rPr lang="ru-RU" dirty="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 </a:t>
            </a:r>
            <a:r>
              <a:rPr lang="ru-RU"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через </a:t>
            </a:r>
            <a:r>
              <a:rPr lang="ru-RU" dirty="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сенсорное развитие</a:t>
            </a:r>
            <a:r>
              <a:rPr lang="ru-RU"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ru-RU"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descr="C:\Users\Asus\Downloads\с11.jpg"/>
          <p:cNvPicPr/>
          <p:nvPr/>
        </p:nvPicPr>
        <p:blipFill>
          <a:blip r:embed="rId2" cstate="print"/>
          <a:srcRect/>
          <a:stretch>
            <a:fillRect/>
          </a:stretch>
        </p:blipFill>
        <p:spPr bwMode="auto">
          <a:xfrm>
            <a:off x="6593781" y="3021917"/>
            <a:ext cx="2082675" cy="3402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p:nvPr/>
        </p:nvPicPr>
        <p:blipFill>
          <a:blip r:embed="rId3" cstate="print"/>
          <a:srcRect/>
          <a:stretch>
            <a:fillRect/>
          </a:stretch>
        </p:blipFill>
        <p:spPr bwMode="auto">
          <a:xfrm>
            <a:off x="3756390" y="3043042"/>
            <a:ext cx="2212841" cy="3381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Users\Asus\Downloads\с15.jpg"/>
          <p:cNvPicPr/>
          <p:nvPr/>
        </p:nvPicPr>
        <p:blipFill>
          <a:blip r:embed="rId4" cstate="print"/>
          <a:srcRect/>
          <a:stretch>
            <a:fillRect/>
          </a:stretch>
        </p:blipFill>
        <p:spPr bwMode="auto">
          <a:xfrm>
            <a:off x="899592" y="3078315"/>
            <a:ext cx="2232248" cy="3388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445314"/>
            <a:ext cx="1008110" cy="823904"/>
          </a:xfrm>
          <a:prstGeom prst="rect">
            <a:avLst/>
          </a:prstGeom>
        </p:spPr>
      </p:pic>
    </p:spTree>
    <p:extLst>
      <p:ext uri="{BB962C8B-B14F-4D97-AF65-F5344CB8AC3E}">
        <p14:creationId xmlns:p14="http://schemas.microsoft.com/office/powerpoint/2010/main" val="2405884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dirty="0">
                <a:latin typeface="Arial" panose="020B0604020202020204" pitchFamily="34" charset="0"/>
                <a:ea typeface="Calibri" panose="020F0502020204030204" pitchFamily="34" charset="0"/>
                <a:cs typeface="Arial" panose="020B0604020202020204" pitchFamily="34" charset="0"/>
              </a:rPr>
              <a:t>Дополнительное образование в ДОУ представлено через совместную деятельность – «кружки».</a:t>
            </a:r>
            <a:endParaRPr lang="ru-RU" sz="1800" dirty="0">
              <a:latin typeface="Arial" panose="020B0604020202020204" pitchFamily="34" charset="0"/>
              <a:cs typeface="Arial" panose="020B0604020202020204" pitchFamily="34" charset="0"/>
            </a:endParaRPr>
          </a:p>
        </p:txBody>
      </p:sp>
      <p:sp>
        <p:nvSpPr>
          <p:cNvPr id="3" name="Прямоугольник 2"/>
          <p:cNvSpPr/>
          <p:nvPr/>
        </p:nvSpPr>
        <p:spPr>
          <a:xfrm>
            <a:off x="484875" y="2098548"/>
            <a:ext cx="8047730" cy="1366528"/>
          </a:xfrm>
          <a:prstGeom prst="rect">
            <a:avLst/>
          </a:prstGeom>
        </p:spPr>
        <p:txBody>
          <a:bodyPr wrap="square">
            <a:spAutoFit/>
          </a:bodyPr>
          <a:lstStyle/>
          <a:p>
            <a:pPr indent="228600" algn="just">
              <a:lnSpc>
                <a:spcPct val="115000"/>
              </a:lnSpc>
              <a:spcAft>
                <a:spcPts val="0"/>
              </a:spcAft>
            </a:pPr>
            <a:r>
              <a:rPr lang="ru-RU" dirty="0" smtClean="0">
                <a:solidFill>
                  <a:schemeClr val="tx1">
                    <a:lumMod val="85000"/>
                  </a:schemeClr>
                </a:solidFill>
                <a:latin typeface="Arial" panose="020B0604020202020204" pitchFamily="34" charset="0"/>
                <a:ea typeface="Times New Roman" panose="02020603050405020304" pitchFamily="18" charset="0"/>
                <a:cs typeface="Arial" panose="020B0604020202020204" pitchFamily="34" charset="0"/>
              </a:rPr>
              <a:t>ЦЕЛЬ. Развитие мелкой моторики и координации движений рук у детей дошкольного возраста через различные виды деятельности; совершенствование условий для развития мелкой моторики пальцев рук детей дошкольного возраста.</a:t>
            </a:r>
            <a:endParaRPr lang="ru-RU"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4022047"/>
            <a:ext cx="2751163" cy="2063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343" y="3531255"/>
            <a:ext cx="1712788" cy="3044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83568" y="1482841"/>
            <a:ext cx="1940147" cy="369332"/>
          </a:xfrm>
          <a:prstGeom prst="rect">
            <a:avLst/>
          </a:prstGeom>
          <a:noFill/>
        </p:spPr>
        <p:txBody>
          <a:bodyPr wrap="none" rtlCol="0">
            <a:spAutoFit/>
          </a:bodyPr>
          <a:lstStyle/>
          <a:p>
            <a:r>
              <a:rPr lang="ru-RU" dirty="0" smtClean="0">
                <a:latin typeface="Arial" panose="020B0604020202020204" pitchFamily="34" charset="0"/>
                <a:cs typeface="Arial" panose="020B0604020202020204" pitchFamily="34" charset="0"/>
              </a:rPr>
              <a:t>«Умелые ручки»</a:t>
            </a:r>
            <a:endParaRPr lang="ru-RU"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996" y="3632935"/>
            <a:ext cx="2281140" cy="3041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445314"/>
            <a:ext cx="1008110" cy="823904"/>
          </a:xfrm>
          <a:prstGeom prst="rect">
            <a:avLst/>
          </a:prstGeom>
        </p:spPr>
      </p:pic>
    </p:spTree>
    <p:extLst>
      <p:ext uri="{BB962C8B-B14F-4D97-AF65-F5344CB8AC3E}">
        <p14:creationId xmlns:p14="http://schemas.microsoft.com/office/powerpoint/2010/main" val="3642327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4710" y="452718"/>
            <a:ext cx="7055380" cy="547039"/>
          </a:xfrm>
        </p:spPr>
        <p:txBody>
          <a:bodyPr/>
          <a:lstStyle/>
          <a:p>
            <a:pPr lvl="1" algn="ctr" rtl="0">
              <a:spcBef>
                <a:spcPct val="0"/>
              </a:spcBef>
            </a:pPr>
            <a:r>
              <a:rPr lang="ru-RU" sz="2400" b="1" dirty="0">
                <a:solidFill>
                  <a:schemeClr val="tx1">
                    <a:lumMod val="85000"/>
                  </a:schemeClr>
                </a:solidFill>
                <a:latin typeface="Arial" panose="020B0604020202020204" pitchFamily="34" charset="0"/>
                <a:cs typeface="Arial" panose="020B0604020202020204" pitchFamily="34" charset="0"/>
              </a:rPr>
              <a:t>Социальное партнерство учреждения</a:t>
            </a:r>
            <a:r>
              <a:rPr lang="ru-RU" sz="1400" dirty="0"/>
              <a:t/>
            </a:r>
            <a:br>
              <a:rPr lang="ru-RU" sz="1400" dirty="0"/>
            </a:br>
            <a:endParaRPr lang="ru-RU" dirty="0"/>
          </a:p>
        </p:txBody>
      </p:sp>
      <p:sp>
        <p:nvSpPr>
          <p:cNvPr id="3" name="Прямоугольник 2"/>
          <p:cNvSpPr/>
          <p:nvPr/>
        </p:nvSpPr>
        <p:spPr>
          <a:xfrm>
            <a:off x="492266" y="1052552"/>
            <a:ext cx="8184189" cy="923330"/>
          </a:xfrm>
          <a:prstGeom prst="rect">
            <a:avLst/>
          </a:prstGeom>
        </p:spPr>
        <p:txBody>
          <a:bodyPr wrap="square">
            <a:spAutoFit/>
          </a:bodyPr>
          <a:lstStyle/>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ДОУ эффективно взаимодействует с социальными партнерами, организациями села и службами города. Педагоги принимают активное участие в выставках и выступают на научно-практических конференциях.</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2304256"/>
            <a:ext cx="2747797" cy="2060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615" y="2240285"/>
            <a:ext cx="2833092" cy="2124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937" y="4149080"/>
            <a:ext cx="2976397" cy="2232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949" y="4464546"/>
            <a:ext cx="2843808" cy="2132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090" y="312226"/>
            <a:ext cx="1008110" cy="823904"/>
          </a:xfrm>
          <a:prstGeom prst="rect">
            <a:avLst/>
          </a:prstGeom>
        </p:spPr>
      </p:pic>
    </p:spTree>
    <p:extLst>
      <p:ext uri="{BB962C8B-B14F-4D97-AF65-F5344CB8AC3E}">
        <p14:creationId xmlns:p14="http://schemas.microsoft.com/office/powerpoint/2010/main" val="1880192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dirty="0" smtClean="0">
                <a:latin typeface="Arial" panose="020B0604020202020204" pitchFamily="34" charset="0"/>
                <a:cs typeface="Arial" panose="020B0604020202020204" pitchFamily="34" charset="0"/>
              </a:rPr>
              <a:t>МБДОУ «</a:t>
            </a:r>
            <a:r>
              <a:rPr lang="ru-RU" sz="1800" dirty="0" err="1" smtClean="0">
                <a:latin typeface="Arial" panose="020B0604020202020204" pitchFamily="34" charset="0"/>
                <a:cs typeface="Arial" panose="020B0604020202020204" pitchFamily="34" charset="0"/>
              </a:rPr>
              <a:t>Чечеульский</a:t>
            </a:r>
            <a:r>
              <a:rPr lang="ru-RU" sz="1800" dirty="0" smtClean="0">
                <a:latin typeface="Arial" panose="020B0604020202020204" pitchFamily="34" charset="0"/>
                <a:cs typeface="Arial" panose="020B0604020202020204" pitchFamily="34" charset="0"/>
              </a:rPr>
              <a:t> детский сад» сотрудничает с</a:t>
            </a:r>
            <a:br>
              <a:rPr lang="ru-RU" sz="1800" dirty="0" smtClean="0">
                <a:latin typeface="Arial" panose="020B0604020202020204" pitchFamily="34" charset="0"/>
                <a:cs typeface="Arial" panose="020B0604020202020204" pitchFamily="34" charset="0"/>
              </a:rPr>
            </a:br>
            <a:r>
              <a:rPr lang="ru-RU" sz="1800" dirty="0" err="1" smtClean="0">
                <a:latin typeface="Arial" panose="020B0604020202020204" pitchFamily="34" charset="0"/>
                <a:cs typeface="Arial" panose="020B0604020202020204" pitchFamily="34" charset="0"/>
              </a:rPr>
              <a:t>Чечеульской</a:t>
            </a:r>
            <a:r>
              <a:rPr lang="ru-RU" sz="1800" dirty="0" smtClean="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библиотекой – филиал </a:t>
            </a:r>
            <a:r>
              <a:rPr lang="ru-RU" sz="1800" dirty="0" smtClean="0">
                <a:latin typeface="Arial" panose="020B0604020202020204" pitchFamily="34" charset="0"/>
                <a:cs typeface="Arial" panose="020B0604020202020204" pitchFamily="34" charset="0"/>
              </a:rPr>
              <a:t>, через участие </a:t>
            </a:r>
            <a:r>
              <a:rPr lang="ru-RU" sz="1800" dirty="0">
                <a:latin typeface="Arial" panose="020B0604020202020204" pitchFamily="34" charset="0"/>
                <a:cs typeface="Arial" panose="020B0604020202020204" pitchFamily="34" charset="0"/>
              </a:rPr>
              <a:t>детей, педагогов, сотрудников библиотеки в совместных проектах, экскурсиях, викторинах, театральных постановках)</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844824"/>
            <a:ext cx="2843808" cy="1895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587501"/>
            <a:ext cx="3059832" cy="2294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473116"/>
            <a:ext cx="2843808" cy="2132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4122452"/>
            <a:ext cx="3707904" cy="2471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328" y="445314"/>
            <a:ext cx="1008110" cy="823904"/>
          </a:xfrm>
          <a:prstGeom prst="rect">
            <a:avLst/>
          </a:prstGeom>
        </p:spPr>
      </p:pic>
    </p:spTree>
    <p:extLst>
      <p:ext uri="{BB962C8B-B14F-4D97-AF65-F5344CB8AC3E}">
        <p14:creationId xmlns:p14="http://schemas.microsoft.com/office/powerpoint/2010/main" val="2065990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dirty="0" smtClean="0"/>
              <a:t>МБДОУ «</a:t>
            </a:r>
            <a:r>
              <a:rPr lang="ru-RU" sz="1800" dirty="0" err="1" smtClean="0"/>
              <a:t>Чечеульский</a:t>
            </a:r>
            <a:r>
              <a:rPr lang="ru-RU" sz="1800" dirty="0" smtClean="0"/>
              <a:t> детский сад» сотрудничает с </a:t>
            </a:r>
            <a:r>
              <a:rPr lang="ru-RU" sz="1800" dirty="0" err="1" smtClean="0"/>
              <a:t>Чечеульской</a:t>
            </a:r>
            <a:r>
              <a:rPr lang="ru-RU" sz="1800" dirty="0" smtClean="0"/>
              <a:t> </a:t>
            </a:r>
            <a:r>
              <a:rPr lang="ru-RU" sz="1800" dirty="0"/>
              <a:t>детской школой </a:t>
            </a:r>
            <a:r>
              <a:rPr lang="ru-RU" sz="1800" dirty="0" smtClean="0"/>
              <a:t>искусств. Через занятия </a:t>
            </a:r>
            <a:r>
              <a:rPr lang="ru-RU" sz="1800" dirty="0"/>
              <a:t>воспитанников ДОУ в секциях по хореографии, ИЗО – </a:t>
            </a:r>
            <a:r>
              <a:rPr lang="ru-RU" sz="1800" dirty="0" smtClean="0"/>
              <a:t>творчества, организация экскурсий)</a:t>
            </a:r>
            <a:endParaRPr lang="ru-RU" sz="18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6900" y="1628800"/>
            <a:ext cx="3203848" cy="240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643716"/>
            <a:ext cx="3203848" cy="240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6519" y="4242848"/>
            <a:ext cx="3188072" cy="2391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9544" y="4207104"/>
            <a:ext cx="3203848" cy="240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328" y="445314"/>
            <a:ext cx="1008110" cy="823904"/>
          </a:xfrm>
          <a:prstGeom prst="rect">
            <a:avLst/>
          </a:prstGeom>
        </p:spPr>
      </p:pic>
    </p:spTree>
    <p:extLst>
      <p:ext uri="{BB962C8B-B14F-4D97-AF65-F5344CB8AC3E}">
        <p14:creationId xmlns:p14="http://schemas.microsoft.com/office/powerpoint/2010/main" val="3215026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a:latin typeface="Arial" panose="020B0604020202020204" pitchFamily="34" charset="0"/>
                <a:cs typeface="Arial" panose="020B0604020202020204" pitchFamily="34" charset="0"/>
              </a:rPr>
              <a:t>МБДОУ «</a:t>
            </a:r>
            <a:r>
              <a:rPr lang="ru-RU" sz="2000" dirty="0" err="1">
                <a:latin typeface="Arial" panose="020B0604020202020204" pitchFamily="34" charset="0"/>
                <a:cs typeface="Arial" panose="020B0604020202020204" pitchFamily="34" charset="0"/>
              </a:rPr>
              <a:t>Чечеульский</a:t>
            </a:r>
            <a:r>
              <a:rPr lang="ru-RU" sz="2000" dirty="0">
                <a:latin typeface="Arial" panose="020B0604020202020204" pitchFamily="34" charset="0"/>
                <a:cs typeface="Arial" panose="020B0604020202020204" pitchFamily="34" charset="0"/>
              </a:rPr>
              <a:t> детский сад» сотрудничает </a:t>
            </a:r>
            <a:r>
              <a:rPr lang="ru-RU" sz="2000" dirty="0" smtClean="0">
                <a:latin typeface="Arial" panose="020B0604020202020204" pitchFamily="34" charset="0"/>
                <a:cs typeface="Arial" panose="020B0604020202020204" pitchFamily="34" charset="0"/>
              </a:rPr>
              <a:t>с</a:t>
            </a:r>
            <a:r>
              <a:rPr lang="ru-RU" sz="2000" dirty="0"/>
              <a:t> ДЮСШ «</a:t>
            </a:r>
            <a:r>
              <a:rPr lang="ru-RU" sz="2000" dirty="0" smtClean="0"/>
              <a:t>Олимпиец», через проведение </a:t>
            </a:r>
            <a:r>
              <a:rPr lang="ru-RU" sz="2000" dirty="0"/>
              <a:t>спортивных занятий, организация сдачи норм ГТО педагогами и старшими воспитанниками </a:t>
            </a:r>
            <a:r>
              <a:rPr lang="ru-RU" sz="2000" dirty="0" smtClean="0"/>
              <a:t>ДОУ</a:t>
            </a:r>
            <a:endParaRPr lang="ru-RU" sz="20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6130" y="1673672"/>
            <a:ext cx="2915816" cy="2186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707945"/>
            <a:ext cx="2973760" cy="223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719146" y="3994209"/>
            <a:ext cx="6412268" cy="369332"/>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В сдаче норм ГТО принимают участие и педагоги ДОУ</a:t>
            </a:r>
            <a:endParaRPr lang="ru-RU" b="1" dirty="0">
              <a:solidFill>
                <a:schemeClr val="tx1">
                  <a:lumMod val="85000"/>
                </a:schemeClr>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4038" y="4448144"/>
            <a:ext cx="1635646" cy="2180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4475429"/>
            <a:ext cx="1635646" cy="2180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3808" y="4622942"/>
            <a:ext cx="2555776" cy="191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328" y="445314"/>
            <a:ext cx="1008110" cy="823904"/>
          </a:xfrm>
          <a:prstGeom prst="rect">
            <a:avLst/>
          </a:prstGeom>
        </p:spPr>
      </p:pic>
    </p:spTree>
    <p:extLst>
      <p:ext uri="{BB962C8B-B14F-4D97-AF65-F5344CB8AC3E}">
        <p14:creationId xmlns:p14="http://schemas.microsoft.com/office/powerpoint/2010/main" val="1215861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438400" y="260648"/>
            <a:ext cx="3048000" cy="639762"/>
          </a:xfrm>
        </p:spPr>
        <p:txBody>
          <a:bodyPr>
            <a:normAutofit/>
          </a:bodyPr>
          <a:lstStyle/>
          <a:p>
            <a:r>
              <a:rPr lang="ru-RU" sz="3200" dirty="0" smtClean="0">
                <a:solidFill>
                  <a:schemeClr val="tx2">
                    <a:lumMod val="75000"/>
                  </a:schemeClr>
                </a:solidFill>
                <a:latin typeface="Arial" panose="020B0604020202020204" pitchFamily="34" charset="0"/>
                <a:cs typeface="Arial" panose="020B0604020202020204" pitchFamily="34" charset="0"/>
              </a:rPr>
              <a:t>Цель</a:t>
            </a:r>
            <a:endParaRPr lang="ru-RU" sz="3200" dirty="0">
              <a:solidFill>
                <a:schemeClr val="tx2">
                  <a:lumMod val="75000"/>
                </a:schemeClr>
              </a:solidFill>
              <a:latin typeface="Arial" panose="020B0604020202020204" pitchFamily="34" charset="0"/>
              <a:cs typeface="Arial" panose="020B0604020202020204" pitchFamily="34" charset="0"/>
            </a:endParaRPr>
          </a:p>
        </p:txBody>
      </p:sp>
      <p:sp>
        <p:nvSpPr>
          <p:cNvPr id="4" name="Объект 3"/>
          <p:cNvSpPr>
            <a:spLocks noGrp="1"/>
          </p:cNvSpPr>
          <p:nvPr>
            <p:ph sz="half" idx="2"/>
          </p:nvPr>
        </p:nvSpPr>
        <p:spPr>
          <a:xfrm>
            <a:off x="284725" y="900410"/>
            <a:ext cx="8535747" cy="800398"/>
          </a:xfrm>
        </p:spPr>
        <p:txBody>
          <a:bodyPr/>
          <a:lstStyle/>
          <a:p>
            <a:pPr>
              <a:buFont typeface="Wingdings" panose="05000000000000000000" pitchFamily="2" charset="2"/>
              <a:buChar char="v"/>
            </a:pPr>
            <a:r>
              <a:rPr lang="ru-RU" sz="1800" dirty="0">
                <a:latin typeface="Arial" panose="020B0604020202020204" pitchFamily="34" charset="0"/>
                <a:cs typeface="Arial" panose="020B0604020202020204" pitchFamily="34" charset="0"/>
              </a:rPr>
              <a:t>Создание благоприятных условий для полноценного проживания ребенком дошкольного детства.</a:t>
            </a:r>
          </a:p>
          <a:p>
            <a:pPr marL="0" indent="0">
              <a:buNone/>
            </a:pPr>
            <a:endParaRPr lang="ru-RU" dirty="0">
              <a:latin typeface="Arial" panose="020B0604020202020204" pitchFamily="34" charset="0"/>
              <a:cs typeface="Arial" panose="020B0604020202020204" pitchFamily="34" charset="0"/>
            </a:endParaRPr>
          </a:p>
        </p:txBody>
      </p:sp>
      <p:sp>
        <p:nvSpPr>
          <p:cNvPr id="5" name="Текст 4"/>
          <p:cNvSpPr>
            <a:spLocks noGrp="1"/>
          </p:cNvSpPr>
          <p:nvPr>
            <p:ph type="body" sz="quarter" idx="3"/>
          </p:nvPr>
        </p:nvSpPr>
        <p:spPr>
          <a:xfrm>
            <a:off x="2412647" y="1540172"/>
            <a:ext cx="3200400" cy="639762"/>
          </a:xfrm>
        </p:spPr>
        <p:txBody>
          <a:bodyPr>
            <a:normAutofit/>
          </a:bodyPr>
          <a:lstStyle/>
          <a:p>
            <a:r>
              <a:rPr lang="ru-RU" sz="3200" dirty="0" smtClean="0">
                <a:solidFill>
                  <a:schemeClr val="tx2">
                    <a:lumMod val="75000"/>
                  </a:schemeClr>
                </a:solidFill>
                <a:latin typeface="Arial" panose="020B0604020202020204" pitchFamily="34" charset="0"/>
                <a:cs typeface="Arial" panose="020B0604020202020204" pitchFamily="34" charset="0"/>
              </a:rPr>
              <a:t>Задачи</a:t>
            </a:r>
            <a:endParaRPr lang="ru-RU" sz="3200" dirty="0">
              <a:solidFill>
                <a:schemeClr val="tx2">
                  <a:lumMod val="75000"/>
                </a:schemeClr>
              </a:solidFill>
              <a:latin typeface="Arial" panose="020B0604020202020204" pitchFamily="34" charset="0"/>
              <a:cs typeface="Arial" panose="020B0604020202020204" pitchFamily="34" charset="0"/>
            </a:endParaRPr>
          </a:p>
        </p:txBody>
      </p:sp>
      <p:sp>
        <p:nvSpPr>
          <p:cNvPr id="6" name="Объект 5"/>
          <p:cNvSpPr>
            <a:spLocks noGrp="1"/>
          </p:cNvSpPr>
          <p:nvPr>
            <p:ph sz="quarter" idx="4"/>
          </p:nvPr>
        </p:nvSpPr>
        <p:spPr>
          <a:xfrm>
            <a:off x="251520" y="2158535"/>
            <a:ext cx="8568952" cy="4085382"/>
          </a:xfrm>
        </p:spPr>
        <p:txBody>
          <a:bodyPr>
            <a:noAutofit/>
          </a:bodyPr>
          <a:lstStyle/>
          <a:p>
            <a:pPr>
              <a:buFont typeface="Wingdings" panose="05000000000000000000" pitchFamily="2" charset="2"/>
              <a:buChar char="v"/>
            </a:pPr>
            <a:r>
              <a:rPr lang="ru-RU" sz="2000" dirty="0" smtClean="0">
                <a:latin typeface="Arial" panose="020B0604020202020204" pitchFamily="34" charset="0"/>
                <a:cs typeface="Arial" panose="020B0604020202020204" pitchFamily="34" charset="0"/>
              </a:rPr>
              <a:t>Формирование базовых </a:t>
            </a:r>
            <a:r>
              <a:rPr lang="ru-RU" sz="2000" dirty="0" smtClean="0">
                <a:latin typeface="Arial" panose="020B0604020202020204" pitchFamily="34" charset="0"/>
                <a:cs typeface="Arial" panose="020B0604020202020204" pitchFamily="34" charset="0"/>
              </a:rPr>
              <a:t>основ </a:t>
            </a:r>
            <a:r>
              <a:rPr lang="ru-RU" sz="2000" dirty="0" smtClean="0">
                <a:latin typeface="Arial" panose="020B0604020202020204" pitchFamily="34" charset="0"/>
                <a:cs typeface="Arial" panose="020B0604020202020204" pitchFamily="34" charset="0"/>
              </a:rPr>
              <a:t>культуры личности, в том числе ценностей здорового образа жизни, всестороннее развитие психических и физических качеств в соответствии с возрастными и индивидуальными особенностями детей.</a:t>
            </a:r>
          </a:p>
          <a:p>
            <a:pPr>
              <a:buFont typeface="Wingdings" panose="05000000000000000000" pitchFamily="2" charset="2"/>
              <a:buChar char="v"/>
            </a:pPr>
            <a:r>
              <a:rPr lang="ru-RU" sz="2000" dirty="0">
                <a:latin typeface="Arial" panose="020B0604020202020204" pitchFamily="34" charset="0"/>
                <a:cs typeface="Arial" panose="020B0604020202020204" pitchFamily="34" charset="0"/>
              </a:rPr>
              <a:t>П</a:t>
            </a:r>
            <a:r>
              <a:rPr lang="ru-RU" sz="2000" dirty="0" smtClean="0">
                <a:latin typeface="Arial" panose="020B0604020202020204" pitchFamily="34" charset="0"/>
                <a:cs typeface="Arial" panose="020B0604020202020204" pitchFamily="34" charset="0"/>
              </a:rPr>
              <a:t>одготовка к жизни в современном обществе, к обучению в школе.</a:t>
            </a:r>
          </a:p>
          <a:p>
            <a:pPr>
              <a:buFont typeface="Wingdings" panose="05000000000000000000" pitchFamily="2" charset="2"/>
              <a:buChar char="v"/>
            </a:pPr>
            <a:r>
              <a:rPr lang="ru-RU" sz="2000" dirty="0" smtClean="0">
                <a:latin typeface="Arial" panose="020B0604020202020204" pitchFamily="34" charset="0"/>
                <a:cs typeface="Arial" panose="020B0604020202020204" pitchFamily="34" charset="0"/>
              </a:rPr>
              <a:t>Обеспечение безопасности жизнедеятельности дошкольника.</a:t>
            </a:r>
          </a:p>
          <a:p>
            <a:pPr>
              <a:buFont typeface="Wingdings" panose="05000000000000000000" pitchFamily="2" charset="2"/>
              <a:buChar char="v"/>
            </a:pPr>
            <a:r>
              <a:rPr lang="ru-RU" sz="2000" dirty="0" smtClean="0">
                <a:latin typeface="Arial" panose="020B0604020202020204" pitchFamily="34" charset="0"/>
                <a:cs typeface="Arial" panose="020B0604020202020204" pitchFamily="34" charset="0"/>
              </a:rPr>
              <a:t>Обеспечение </a:t>
            </a:r>
            <a:r>
              <a:rPr lang="ru-RU" sz="2000" dirty="0" err="1" smtClean="0">
                <a:latin typeface="Arial" panose="020B0604020202020204" pitchFamily="34" charset="0"/>
                <a:cs typeface="Arial" panose="020B0604020202020204" pitchFamily="34" charset="0"/>
              </a:rPr>
              <a:t>психолого</a:t>
            </a:r>
            <a:r>
              <a:rPr lang="ru-RU" sz="2000" dirty="0" smtClean="0">
                <a:latin typeface="Arial" panose="020B0604020202020204" pitchFamily="34" charset="0"/>
                <a:cs typeface="Arial" panose="020B0604020202020204" pitchFamily="34" charset="0"/>
              </a:rPr>
              <a:t> – педагогической поддержки семьи и повешение профессиональной компетентности родителей (законных представителей) в вопросах развития и образования, охраны и укрепления здоровья детей.</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5373216"/>
            <a:ext cx="1219904" cy="996999"/>
          </a:xfrm>
          <a:prstGeom prst="rect">
            <a:avLst/>
          </a:prstGeom>
        </p:spPr>
      </p:pic>
    </p:spTree>
    <p:extLst>
      <p:ext uri="{BB962C8B-B14F-4D97-AF65-F5344CB8AC3E}">
        <p14:creationId xmlns:p14="http://schemas.microsoft.com/office/powerpoint/2010/main" val="3785697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1800" dirty="0">
                <a:latin typeface="Arial" panose="020B0604020202020204" pitchFamily="34" charset="0"/>
                <a:cs typeface="Arial" panose="020B0604020202020204" pitchFamily="34" charset="0"/>
              </a:rPr>
              <a:t>МБДОУ «</a:t>
            </a:r>
            <a:r>
              <a:rPr lang="ru-RU" sz="1800" dirty="0" err="1">
                <a:latin typeface="Arial" panose="020B0604020202020204" pitchFamily="34" charset="0"/>
                <a:cs typeface="Arial" panose="020B0604020202020204" pitchFamily="34" charset="0"/>
              </a:rPr>
              <a:t>Чечеульский</a:t>
            </a:r>
            <a:r>
              <a:rPr lang="ru-RU" sz="1800" dirty="0">
                <a:latin typeface="Arial" panose="020B0604020202020204" pitchFamily="34" charset="0"/>
                <a:cs typeface="Arial" panose="020B0604020202020204" pitchFamily="34" charset="0"/>
              </a:rPr>
              <a:t> детский сад» сотрудничает </a:t>
            </a:r>
            <a:r>
              <a:rPr lang="ru-RU" sz="1800" dirty="0" smtClean="0">
                <a:latin typeface="Arial" panose="020B0604020202020204" pitchFamily="34" charset="0"/>
                <a:cs typeface="Arial" panose="020B0604020202020204" pitchFamily="34" charset="0"/>
              </a:rPr>
              <a:t>с</a:t>
            </a:r>
            <a:r>
              <a:rPr lang="ru-RU" sz="1800" dirty="0"/>
              <a:t> </a:t>
            </a:r>
            <a:r>
              <a:rPr lang="ru-RU" sz="1800" dirty="0" err="1"/>
              <a:t>Чечеульским</a:t>
            </a:r>
            <a:r>
              <a:rPr lang="ru-RU" sz="1800" dirty="0"/>
              <a:t> домом культуры </a:t>
            </a:r>
            <a:r>
              <a:rPr lang="ru-RU" sz="1800" dirty="0" smtClean="0"/>
              <a:t>– организация совместных мероприятий и отчетных концертов ДОУ </a:t>
            </a:r>
            <a:endParaRPr lang="ru-RU" sz="18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3347" y="1390635"/>
            <a:ext cx="3419872" cy="256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354" y="1444641"/>
            <a:ext cx="3347864" cy="2510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4109330"/>
            <a:ext cx="3251853" cy="2438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624" y="4149080"/>
            <a:ext cx="3198853" cy="2399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328" y="445314"/>
            <a:ext cx="1008110" cy="823904"/>
          </a:xfrm>
          <a:prstGeom prst="rect">
            <a:avLst/>
          </a:prstGeom>
        </p:spPr>
      </p:pic>
    </p:spTree>
    <p:extLst>
      <p:ext uri="{BB962C8B-B14F-4D97-AF65-F5344CB8AC3E}">
        <p14:creationId xmlns:p14="http://schemas.microsoft.com/office/powerpoint/2010/main" val="2491474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60" y="188640"/>
            <a:ext cx="6444456" cy="2074242"/>
          </a:xfrm>
        </p:spPr>
        <p:txBody>
          <a:bodyPr/>
          <a:lstStyle/>
          <a:p>
            <a:r>
              <a:rPr lang="ru-RU" sz="1800" dirty="0" smtClean="0">
                <a:latin typeface="Arial" panose="020B0604020202020204" pitchFamily="34" charset="0"/>
                <a:cs typeface="Arial" panose="020B0604020202020204" pitchFamily="34" charset="0"/>
              </a:rPr>
              <a:t>МБДОУ «</a:t>
            </a:r>
            <a:r>
              <a:rPr lang="ru-RU" sz="1800" dirty="0" err="1" smtClean="0">
                <a:latin typeface="Arial" panose="020B0604020202020204" pitchFamily="34" charset="0"/>
                <a:cs typeface="Arial" panose="020B0604020202020204" pitchFamily="34" charset="0"/>
              </a:rPr>
              <a:t>Чечеульский</a:t>
            </a:r>
            <a:r>
              <a:rPr lang="ru-RU" sz="1800" dirty="0" smtClean="0">
                <a:latin typeface="Arial" panose="020B0604020202020204" pitchFamily="34" charset="0"/>
                <a:cs typeface="Arial" panose="020B0604020202020204" pitchFamily="34" charset="0"/>
              </a:rPr>
              <a:t> детский сад» сотрудничает с </a:t>
            </a:r>
            <a:r>
              <a:rPr lang="ru-RU" sz="1800" dirty="0" err="1" smtClean="0">
                <a:latin typeface="Arial" panose="020B0604020202020204" pitchFamily="34" charset="0"/>
                <a:cs typeface="Arial" panose="020B0604020202020204" pitchFamily="34" charset="0"/>
              </a:rPr>
              <a:t>Чечеульской</a:t>
            </a:r>
            <a:r>
              <a:rPr lang="ru-RU" sz="1800" dirty="0" smtClean="0">
                <a:latin typeface="Arial" panose="020B0604020202020204" pitchFamily="34" charset="0"/>
                <a:cs typeface="Arial" panose="020B0604020202020204" pitchFamily="34" charset="0"/>
              </a:rPr>
              <a:t> СОШ, через проведение </a:t>
            </a:r>
            <a:r>
              <a:rPr lang="ru-RU" sz="1800" dirty="0">
                <a:latin typeface="Arial" panose="020B0604020202020204" pitchFamily="34" charset="0"/>
                <a:cs typeface="Arial" panose="020B0604020202020204" pitchFamily="34" charset="0"/>
              </a:rPr>
              <a:t>совместных с учителями родительских собраний; участие в педагогических советах в детском саду и в школе; экскурсии в школу детей подготовительных групп; сотрудничество с Краеведческим музеем «Наследие» проведение совместных акций</a:t>
            </a:r>
          </a:p>
        </p:txBody>
      </p:sp>
      <p:sp>
        <p:nvSpPr>
          <p:cNvPr id="3" name="Прямоугольник 2"/>
          <p:cNvSpPr/>
          <p:nvPr/>
        </p:nvSpPr>
        <p:spPr>
          <a:xfrm>
            <a:off x="2825800" y="2296501"/>
            <a:ext cx="6030416" cy="1200329"/>
          </a:xfrm>
          <a:prstGeom prst="rect">
            <a:avLst/>
          </a:prstGeom>
        </p:spPr>
        <p:txBody>
          <a:bodyPr wrap="square">
            <a:spAutoFit/>
          </a:bodyPr>
          <a:lstStyle/>
          <a:p>
            <a:r>
              <a:rPr lang="en-US" dirty="0">
                <a:hlinkClick r:id="rId2"/>
              </a:rPr>
              <a:t>http://</a:t>
            </a:r>
            <a:r>
              <a:rPr lang="ru-RU" dirty="0" err="1">
                <a:hlinkClick r:id="rId2"/>
              </a:rPr>
              <a:t>чечеульский-дс.рф</a:t>
            </a:r>
            <a:r>
              <a:rPr lang="ru-RU" dirty="0">
                <a:hlinkClick r:id="rId2"/>
              </a:rPr>
              <a:t>/2020/03/03/</a:t>
            </a:r>
            <a:r>
              <a:rPr lang="en-US" dirty="0" err="1">
                <a:hlinkClick r:id="rId2"/>
              </a:rPr>
              <a:t>kraevaya-aktsiya-pismo-soldatu</a:t>
            </a:r>
            <a:r>
              <a:rPr lang="en-US" dirty="0" smtClean="0">
                <a:hlinkClick r:id="rId2"/>
              </a:rPr>
              <a:t>/</a:t>
            </a:r>
            <a:r>
              <a:rPr lang="ru-RU" dirty="0" smtClean="0"/>
              <a:t>  </a:t>
            </a:r>
          </a:p>
          <a:p>
            <a:endParaRPr lang="ru-RU" dirty="0"/>
          </a:p>
          <a:p>
            <a:r>
              <a:rPr lang="ru-RU" b="1" dirty="0" smtClean="0">
                <a:solidFill>
                  <a:schemeClr val="tx1">
                    <a:lumMod val="85000"/>
                  </a:schemeClr>
                </a:solidFill>
                <a:latin typeface="Arial" panose="020B0604020202020204" pitchFamily="34" charset="0"/>
                <a:cs typeface="Arial" panose="020B0604020202020204" pitchFamily="34" charset="0"/>
              </a:rPr>
              <a:t>Краевая акция «Письмо солдату»</a:t>
            </a:r>
            <a:endParaRPr lang="ru-RU" b="1" dirty="0">
              <a:solidFill>
                <a:schemeClr val="tx1">
                  <a:lumMod val="85000"/>
                </a:schemeClr>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42" y="495925"/>
            <a:ext cx="2283718" cy="3044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835645" y="3698653"/>
            <a:ext cx="2755883" cy="369332"/>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Акция «Окна Победы»</a:t>
            </a:r>
            <a:endParaRPr lang="ru-RU" b="1" dirty="0">
              <a:solidFill>
                <a:schemeClr val="tx1">
                  <a:lumMod val="85000"/>
                </a:schemeClr>
              </a:solidFill>
              <a:latin typeface="Arial" panose="020B0604020202020204" pitchFamily="34" charset="0"/>
              <a:cs typeface="Arial" panose="020B0604020202020204" pitchFamily="34" charset="0"/>
            </a:endParaRPr>
          </a:p>
        </p:txBody>
      </p:sp>
      <p:sp>
        <p:nvSpPr>
          <p:cNvPr id="8" name="TextBox 7"/>
          <p:cNvSpPr txBox="1"/>
          <p:nvPr/>
        </p:nvSpPr>
        <p:spPr>
          <a:xfrm>
            <a:off x="5434295" y="5164667"/>
            <a:ext cx="3464731" cy="369332"/>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Акция «Георгиевская лента»</a:t>
            </a:r>
            <a:endParaRPr lang="ru-RU" b="1" dirty="0">
              <a:solidFill>
                <a:schemeClr val="tx1">
                  <a:lumMod val="85000"/>
                </a:schemeClr>
              </a:solidFill>
              <a:latin typeface="Arial" panose="020B0604020202020204" pitchFamily="34" charset="0"/>
              <a:cs typeface="Arial" panose="020B0604020202020204" pitchFamily="34" charset="0"/>
            </a:endParaRPr>
          </a:p>
        </p:txBody>
      </p:sp>
      <p:sp>
        <p:nvSpPr>
          <p:cNvPr id="10" name="TextBox 9"/>
          <p:cNvSpPr txBox="1"/>
          <p:nvPr/>
        </p:nvSpPr>
        <p:spPr>
          <a:xfrm>
            <a:off x="5454676" y="4636772"/>
            <a:ext cx="3573607" cy="369332"/>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Акция «Наследники Победы»</a:t>
            </a:r>
            <a:endParaRPr lang="ru-RU" b="1" dirty="0">
              <a:solidFill>
                <a:schemeClr val="tx1">
                  <a:lumMod val="8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5434295" y="4108877"/>
            <a:ext cx="3386889" cy="369332"/>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Акция «Бессмертный полк»</a:t>
            </a:r>
            <a:endParaRPr lang="ru-RU" b="1" dirty="0">
              <a:solidFill>
                <a:schemeClr val="tx1">
                  <a:lumMod val="8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408647" y="5750611"/>
            <a:ext cx="5507085" cy="923330"/>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Информацию об участии в данных акциях</a:t>
            </a:r>
          </a:p>
          <a:p>
            <a:r>
              <a:rPr lang="ru-RU" b="1" dirty="0" smtClean="0">
                <a:solidFill>
                  <a:schemeClr val="tx1">
                    <a:lumMod val="85000"/>
                  </a:schemeClr>
                </a:solidFill>
                <a:latin typeface="Arial" panose="020B0604020202020204" pitchFamily="34" charset="0"/>
                <a:cs typeface="Arial" panose="020B0604020202020204" pitchFamily="34" charset="0"/>
              </a:rPr>
              <a:t> можно найти на сайте Краеведческого музея </a:t>
            </a:r>
          </a:p>
          <a:p>
            <a:r>
              <a:rPr lang="ru-RU" b="1" dirty="0" smtClean="0">
                <a:solidFill>
                  <a:schemeClr val="tx1">
                    <a:lumMod val="85000"/>
                  </a:schemeClr>
                </a:solidFill>
                <a:latin typeface="Arial" panose="020B0604020202020204" pitchFamily="34" charset="0"/>
                <a:cs typeface="Arial" panose="020B0604020202020204" pitchFamily="34" charset="0"/>
              </a:rPr>
              <a:t>«Наследие» </a:t>
            </a:r>
            <a:r>
              <a:rPr lang="ru-RU" b="1" dirty="0" err="1" smtClean="0">
                <a:solidFill>
                  <a:schemeClr val="tx1">
                    <a:lumMod val="85000"/>
                  </a:schemeClr>
                </a:solidFill>
                <a:latin typeface="Arial" panose="020B0604020202020204" pitchFamily="34" charset="0"/>
                <a:cs typeface="Arial" panose="020B0604020202020204" pitchFamily="34" charset="0"/>
              </a:rPr>
              <a:t>Чечеульской</a:t>
            </a:r>
            <a:r>
              <a:rPr lang="ru-RU" b="1" dirty="0" smtClean="0">
                <a:solidFill>
                  <a:schemeClr val="tx1">
                    <a:lumMod val="85000"/>
                  </a:schemeClr>
                </a:solidFill>
                <a:latin typeface="Arial" panose="020B0604020202020204" pitchFamily="34" charset="0"/>
                <a:cs typeface="Arial" panose="020B0604020202020204" pitchFamily="34" charset="0"/>
              </a:rPr>
              <a:t> СОШ </a:t>
            </a:r>
            <a:endParaRPr lang="ru-RU" b="1" dirty="0">
              <a:solidFill>
                <a:schemeClr val="tx1">
                  <a:lumMod val="85000"/>
                </a:schemeClr>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106" y="2704021"/>
            <a:ext cx="1008110" cy="823904"/>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386" y="3761241"/>
            <a:ext cx="2182374" cy="2943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245" y="3742731"/>
            <a:ext cx="2411760" cy="1356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25862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424936" cy="5632311"/>
          </a:xfrm>
          <a:prstGeom prst="rect">
            <a:avLst/>
          </a:prstGeom>
        </p:spPr>
        <p:txBody>
          <a:bodyPr wrap="square">
            <a:spAutoFit/>
          </a:bodyPr>
          <a:lstStyle/>
          <a:p>
            <a:pPr algn="just"/>
            <a:r>
              <a:rPr lang="ru-RU" b="1" dirty="0">
                <a:solidFill>
                  <a:schemeClr val="tx1">
                    <a:lumMod val="85000"/>
                  </a:schemeClr>
                </a:solidFill>
                <a:latin typeface="Arial" panose="020B0604020202020204" pitchFamily="34" charset="0"/>
                <a:cs typeface="Arial" panose="020B0604020202020204" pitchFamily="34" charset="0"/>
              </a:rPr>
              <a:t>МБДОУ «</a:t>
            </a:r>
            <a:r>
              <a:rPr lang="ru-RU" b="1" dirty="0" err="1">
                <a:solidFill>
                  <a:schemeClr val="tx1">
                    <a:lumMod val="85000"/>
                  </a:schemeClr>
                </a:solidFill>
                <a:latin typeface="Arial" panose="020B0604020202020204" pitchFamily="34" charset="0"/>
                <a:cs typeface="Arial" panose="020B0604020202020204" pitchFamily="34" charset="0"/>
              </a:rPr>
              <a:t>Чечеульский</a:t>
            </a:r>
            <a:r>
              <a:rPr lang="ru-RU" b="1" dirty="0">
                <a:solidFill>
                  <a:schemeClr val="tx1">
                    <a:lumMod val="85000"/>
                  </a:schemeClr>
                </a:solidFill>
                <a:latin typeface="Arial" panose="020B0604020202020204" pitchFamily="34" charset="0"/>
                <a:cs typeface="Arial" panose="020B0604020202020204" pitchFamily="34" charset="0"/>
              </a:rPr>
              <a:t> детский сад» сотрудничает </a:t>
            </a:r>
            <a:r>
              <a:rPr lang="ru-RU" b="1" dirty="0" smtClean="0">
                <a:solidFill>
                  <a:schemeClr val="tx1">
                    <a:lumMod val="85000"/>
                  </a:schemeClr>
                </a:solidFill>
                <a:latin typeface="Arial" panose="020B0604020202020204" pitchFamily="34" charset="0"/>
                <a:cs typeface="Arial" panose="020B0604020202020204" pitchFamily="34" charset="0"/>
              </a:rPr>
              <a:t>с </a:t>
            </a:r>
            <a:r>
              <a:rPr lang="ru-RU" b="1" dirty="0" err="1" smtClean="0">
                <a:solidFill>
                  <a:schemeClr val="tx1">
                    <a:lumMod val="85000"/>
                  </a:schemeClr>
                </a:solidFill>
                <a:latin typeface="Arial" panose="020B0604020202020204" pitchFamily="34" charset="0"/>
                <a:cs typeface="Arial" panose="020B0604020202020204" pitchFamily="34" charset="0"/>
              </a:rPr>
              <a:t>ресурсно</a:t>
            </a:r>
            <a:r>
              <a:rPr lang="ru-RU" b="1" dirty="0" smtClean="0">
                <a:solidFill>
                  <a:schemeClr val="tx1">
                    <a:lumMod val="85000"/>
                  </a:schemeClr>
                </a:solidFill>
                <a:latin typeface="Arial" panose="020B0604020202020204" pitchFamily="34" charset="0"/>
                <a:cs typeface="Arial" panose="020B0604020202020204" pitchFamily="34" charset="0"/>
              </a:rPr>
              <a:t> – методическим центром «Дом офицеров», с группой в </a:t>
            </a:r>
            <a:r>
              <a:rPr lang="ru-RU" b="1" dirty="0" err="1" smtClean="0">
                <a:solidFill>
                  <a:schemeClr val="tx1">
                    <a:lumMod val="85000"/>
                  </a:schemeClr>
                </a:solidFill>
                <a:latin typeface="Arial" panose="020B0604020202020204" pitchFamily="34" charset="0"/>
                <a:cs typeface="Arial" panose="020B0604020202020204" pitchFamily="34" charset="0"/>
              </a:rPr>
              <a:t>ВКонтакте</a:t>
            </a:r>
            <a:r>
              <a:rPr lang="ru-RU" b="1" dirty="0" smtClean="0">
                <a:solidFill>
                  <a:schemeClr val="tx1">
                    <a:lumMod val="85000"/>
                  </a:schemeClr>
                </a:solidFill>
                <a:latin typeface="Arial" panose="020B0604020202020204" pitchFamily="34" charset="0"/>
                <a:cs typeface="Arial" panose="020B0604020202020204" pitchFamily="34" charset="0"/>
              </a:rPr>
              <a:t> «Раннее патриотическое воспитание»</a:t>
            </a:r>
          </a:p>
          <a:p>
            <a:pPr algn="just"/>
            <a:r>
              <a:rPr lang="ru-RU" b="1" dirty="0" smtClean="0">
                <a:solidFill>
                  <a:schemeClr val="tx1">
                    <a:lumMod val="85000"/>
                  </a:schemeClr>
                </a:solidFill>
                <a:latin typeface="Arial" panose="020B0604020202020204" pitchFamily="34" charset="0"/>
                <a:cs typeface="Arial" panose="020B0604020202020204" pitchFamily="34" charset="0"/>
              </a:rPr>
              <a:t>На </a:t>
            </a:r>
            <a:r>
              <a:rPr lang="ru-RU" b="1" dirty="0" err="1" smtClean="0">
                <a:solidFill>
                  <a:schemeClr val="tx1">
                    <a:lumMod val="85000"/>
                  </a:schemeClr>
                </a:solidFill>
                <a:latin typeface="Arial" panose="020B0604020202020204" pitchFamily="34" charset="0"/>
                <a:cs typeface="Arial" panose="020B0604020202020204" pitchFamily="34" charset="0"/>
              </a:rPr>
              <a:t>соц</a:t>
            </a:r>
            <a:r>
              <a:rPr lang="ru-RU" b="1" dirty="0" smtClean="0">
                <a:solidFill>
                  <a:schemeClr val="tx1">
                    <a:lumMod val="85000"/>
                  </a:schemeClr>
                </a:solidFill>
                <a:latin typeface="Arial" panose="020B0604020202020204" pitchFamily="34" charset="0"/>
                <a:cs typeface="Arial" panose="020B0604020202020204" pitchFamily="34" charset="0"/>
              </a:rPr>
              <a:t> страницах данных сообществ можно узнать об участии наших воспитанников, педагогов и родителей в акциях:</a:t>
            </a:r>
          </a:p>
          <a:p>
            <a:pPr algn="just"/>
            <a:endParaRPr lang="ru-RU" b="1" dirty="0">
              <a:solidFill>
                <a:schemeClr val="tx1">
                  <a:lumMod val="85000"/>
                </a:schemeClr>
              </a:solidFill>
              <a:latin typeface="Arial" panose="020B0604020202020204" pitchFamily="34" charset="0"/>
              <a:cs typeface="Arial" panose="020B0604020202020204" pitchFamily="34" charset="0"/>
            </a:endParaRPr>
          </a:p>
          <a:p>
            <a:pPr algn="just"/>
            <a:r>
              <a:rPr lang="ru-RU" b="1" dirty="0" smtClean="0">
                <a:solidFill>
                  <a:schemeClr val="tx1">
                    <a:lumMod val="85000"/>
                  </a:schemeClr>
                </a:solidFill>
                <a:latin typeface="Arial" panose="020B0604020202020204" pitchFamily="34" charset="0"/>
                <a:cs typeface="Arial" panose="020B0604020202020204" pitchFamily="34" charset="0"/>
              </a:rPr>
              <a:t>«Письмо солдату»</a:t>
            </a:r>
          </a:p>
          <a:p>
            <a:pPr algn="just"/>
            <a:endParaRPr lang="ru-RU" b="1" dirty="0">
              <a:solidFill>
                <a:schemeClr val="tx1">
                  <a:lumMod val="85000"/>
                </a:schemeClr>
              </a:solidFill>
              <a:latin typeface="Arial" panose="020B0604020202020204" pitchFamily="34" charset="0"/>
              <a:cs typeface="Arial" panose="020B0604020202020204" pitchFamily="34" charset="0"/>
            </a:endParaRPr>
          </a:p>
          <a:p>
            <a:pPr algn="just"/>
            <a:r>
              <a:rPr lang="ru-RU" b="1" dirty="0" smtClean="0">
                <a:solidFill>
                  <a:schemeClr val="tx1">
                    <a:lumMod val="85000"/>
                  </a:schemeClr>
                </a:solidFill>
                <a:latin typeface="Arial" panose="020B0604020202020204" pitchFamily="34" charset="0"/>
                <a:cs typeface="Arial" panose="020B0604020202020204" pitchFamily="34" charset="0"/>
              </a:rPr>
              <a:t>«Окна России»</a:t>
            </a:r>
          </a:p>
          <a:p>
            <a:pPr algn="just"/>
            <a:endParaRPr lang="ru-RU" b="1" dirty="0">
              <a:solidFill>
                <a:schemeClr val="tx1">
                  <a:lumMod val="85000"/>
                </a:schemeClr>
              </a:solidFill>
              <a:latin typeface="Arial" panose="020B0604020202020204" pitchFamily="34" charset="0"/>
              <a:cs typeface="Arial" panose="020B0604020202020204" pitchFamily="34" charset="0"/>
            </a:endParaRPr>
          </a:p>
          <a:p>
            <a:pPr algn="just"/>
            <a:r>
              <a:rPr lang="ru-RU" b="1" dirty="0" smtClean="0">
                <a:solidFill>
                  <a:schemeClr val="tx1">
                    <a:lumMod val="85000"/>
                  </a:schemeClr>
                </a:solidFill>
                <a:latin typeface="Arial" panose="020B0604020202020204" pitchFamily="34" charset="0"/>
                <a:cs typeface="Arial" panose="020B0604020202020204" pitchFamily="34" charset="0"/>
              </a:rPr>
              <a:t>Фото – акция «Связь времени Сохрани </a:t>
            </a:r>
          </a:p>
          <a:p>
            <a:pPr algn="just"/>
            <a:r>
              <a:rPr lang="ru-RU" b="1" dirty="0" smtClean="0">
                <a:solidFill>
                  <a:schemeClr val="tx1">
                    <a:lumMod val="85000"/>
                  </a:schemeClr>
                </a:solidFill>
                <a:latin typeface="Arial" panose="020B0604020202020204" pitchFamily="34" charset="0"/>
                <a:cs typeface="Arial" panose="020B0604020202020204" pitchFamily="34" charset="0"/>
              </a:rPr>
              <a:t>образ живущих</a:t>
            </a:r>
          </a:p>
          <a:p>
            <a:pPr algn="just"/>
            <a:r>
              <a:rPr lang="ru-RU" b="1" dirty="0" smtClean="0">
                <a:solidFill>
                  <a:schemeClr val="tx1">
                    <a:lumMod val="85000"/>
                  </a:schemeClr>
                </a:solidFill>
                <a:latin typeface="Arial" panose="020B0604020202020204" pitchFamily="34" charset="0"/>
                <a:cs typeface="Arial" panose="020B0604020202020204" pitchFamily="34" charset="0"/>
              </a:rPr>
              <a:t> героев»</a:t>
            </a:r>
          </a:p>
          <a:p>
            <a:pPr algn="just"/>
            <a:endParaRPr lang="ru-RU" b="1" dirty="0">
              <a:solidFill>
                <a:schemeClr val="tx1">
                  <a:lumMod val="85000"/>
                </a:schemeClr>
              </a:solidFill>
              <a:latin typeface="Arial" panose="020B0604020202020204" pitchFamily="34" charset="0"/>
              <a:cs typeface="Arial" panose="020B0604020202020204" pitchFamily="34" charset="0"/>
            </a:endParaRPr>
          </a:p>
          <a:p>
            <a:pPr algn="just"/>
            <a:r>
              <a:rPr lang="ru-RU" b="1" dirty="0" smtClean="0">
                <a:solidFill>
                  <a:schemeClr val="tx1">
                    <a:lumMod val="85000"/>
                  </a:schemeClr>
                </a:solidFill>
                <a:latin typeface="Arial" panose="020B0604020202020204" pitchFamily="34" charset="0"/>
                <a:cs typeface="Arial" panose="020B0604020202020204" pitchFamily="34" charset="0"/>
              </a:rPr>
              <a:t>«Наш флаг»</a:t>
            </a:r>
          </a:p>
          <a:p>
            <a:pPr algn="just"/>
            <a:endParaRPr lang="ru-RU" b="1" dirty="0">
              <a:solidFill>
                <a:schemeClr val="tx1">
                  <a:lumMod val="85000"/>
                </a:schemeClr>
              </a:solidFill>
              <a:latin typeface="Arial" panose="020B0604020202020204" pitchFamily="34" charset="0"/>
              <a:cs typeface="Arial" panose="020B0604020202020204" pitchFamily="34" charset="0"/>
            </a:endParaRPr>
          </a:p>
          <a:p>
            <a:pPr algn="just"/>
            <a:r>
              <a:rPr lang="ru-RU" b="1" dirty="0" smtClean="0">
                <a:solidFill>
                  <a:schemeClr val="tx1">
                    <a:lumMod val="85000"/>
                  </a:schemeClr>
                </a:solidFill>
                <a:latin typeface="Arial" panose="020B0604020202020204" pitchFamily="34" charset="0"/>
                <a:cs typeface="Arial" panose="020B0604020202020204" pitchFamily="34" charset="0"/>
              </a:rPr>
              <a:t>Тематическая неделька </a:t>
            </a:r>
          </a:p>
          <a:p>
            <a:pPr algn="just"/>
            <a:r>
              <a:rPr lang="ru-RU" b="1" dirty="0" smtClean="0">
                <a:solidFill>
                  <a:schemeClr val="tx1">
                    <a:lumMod val="85000"/>
                  </a:schemeClr>
                </a:solidFill>
                <a:latin typeface="Arial" panose="020B0604020202020204" pitchFamily="34" charset="0"/>
                <a:cs typeface="Arial" panose="020B0604020202020204" pitchFamily="34" charset="0"/>
              </a:rPr>
              <a:t>«Россия»</a:t>
            </a:r>
          </a:p>
          <a:p>
            <a:pPr algn="just"/>
            <a:endParaRPr lang="ru-RU" b="1" dirty="0">
              <a:solidFill>
                <a:schemeClr val="tx1">
                  <a:lumMod val="85000"/>
                </a:schemeClr>
              </a:solidFill>
              <a:latin typeface="Arial" panose="020B0604020202020204" pitchFamily="34" charset="0"/>
              <a:cs typeface="Arial" panose="020B0604020202020204" pitchFamily="34" charset="0"/>
            </a:endParaRPr>
          </a:p>
          <a:p>
            <a:pPr algn="just"/>
            <a:r>
              <a:rPr lang="ru-RU" b="1" dirty="0" smtClean="0">
                <a:solidFill>
                  <a:schemeClr val="tx1">
                    <a:lumMod val="85000"/>
                  </a:schemeClr>
                </a:solidFill>
                <a:latin typeface="Arial" panose="020B0604020202020204" pitchFamily="34" charset="0"/>
                <a:cs typeface="Arial" panose="020B0604020202020204" pitchFamily="34" charset="0"/>
              </a:rPr>
              <a:t>«День неизвестного героя»</a:t>
            </a:r>
            <a:endParaRPr lang="ru-RU" b="1" dirty="0">
              <a:solidFill>
                <a:schemeClr val="tx1">
                  <a:lumMod val="8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5373216"/>
            <a:ext cx="1008110" cy="82390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29" y="1774897"/>
            <a:ext cx="1916832" cy="191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899155"/>
            <a:ext cx="1373014" cy="1812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2731" y="4810424"/>
            <a:ext cx="2317485" cy="1718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895" y="4499053"/>
            <a:ext cx="2623457" cy="1967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551" y="5964967"/>
            <a:ext cx="1008110" cy="823904"/>
          </a:xfrm>
          <a:prstGeom prst="rect">
            <a:avLst/>
          </a:prstGeom>
        </p:spPr>
      </p:pic>
    </p:spTree>
    <p:extLst>
      <p:ext uri="{BB962C8B-B14F-4D97-AF65-F5344CB8AC3E}">
        <p14:creationId xmlns:p14="http://schemas.microsoft.com/office/powerpoint/2010/main" val="1837283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7272808" cy="1143000"/>
          </a:xfrm>
        </p:spPr>
        <p:txBody>
          <a:bodyPr/>
          <a:lstStyle/>
          <a:p>
            <a:pPr algn="just"/>
            <a:r>
              <a:rPr lang="ru-RU" sz="1800" dirty="0" smtClean="0">
                <a:latin typeface="Arial" panose="020B0604020202020204" pitchFamily="34" charset="0"/>
                <a:cs typeface="Arial" panose="020B0604020202020204" pitchFamily="34" charset="0"/>
              </a:rPr>
              <a:t>МБДОУ «</a:t>
            </a:r>
            <a:r>
              <a:rPr lang="ru-RU" sz="1800" dirty="0" err="1" smtClean="0">
                <a:latin typeface="Arial" panose="020B0604020202020204" pitchFamily="34" charset="0"/>
                <a:cs typeface="Arial" panose="020B0604020202020204" pitchFamily="34" charset="0"/>
              </a:rPr>
              <a:t>Чечеульский</a:t>
            </a:r>
            <a:r>
              <a:rPr lang="ru-RU" sz="1800" dirty="0" smtClean="0">
                <a:latin typeface="Arial" panose="020B0604020202020204" pitchFamily="34" charset="0"/>
                <a:cs typeface="Arial" panose="020B0604020202020204" pitchFamily="34" charset="0"/>
              </a:rPr>
              <a:t> детский сад» сотрудничает с , </a:t>
            </a:r>
            <a:r>
              <a:rPr lang="ru-RU" sz="1800" dirty="0">
                <a:latin typeface="Arial" panose="020B0604020202020204" pitchFamily="34" charset="0"/>
                <a:cs typeface="Arial" panose="020B0604020202020204" pitchFamily="34" charset="0"/>
              </a:rPr>
              <a:t>закрепленными за нашим детским садом Отделом по связям с общественностью МО МВД ОГИБДД России «</a:t>
            </a:r>
            <a:r>
              <a:rPr lang="ru-RU" sz="1800" dirty="0" err="1" smtClean="0">
                <a:latin typeface="Arial" panose="020B0604020202020204" pitchFamily="34" charset="0"/>
                <a:cs typeface="Arial" panose="020B0604020202020204" pitchFamily="34" charset="0"/>
              </a:rPr>
              <a:t>Канский</a:t>
            </a:r>
            <a:r>
              <a:rPr lang="ru-RU" sz="1800" dirty="0" smtClean="0">
                <a:latin typeface="Arial" panose="020B0604020202020204" pitchFamily="34" charset="0"/>
                <a:cs typeface="Arial" panose="020B0604020202020204" pitchFamily="34" charset="0"/>
              </a:rPr>
              <a:t>», через встречи с инспекторами ГИБДД и организацию </a:t>
            </a:r>
            <a:r>
              <a:rPr lang="ru-RU" sz="1800" dirty="0">
                <a:latin typeface="Arial" panose="020B0604020202020204" pitchFamily="34" charset="0"/>
                <a:cs typeface="Arial" panose="020B0604020202020204" pitchFamily="34" charset="0"/>
              </a:rPr>
              <a:t>бесед, </a:t>
            </a:r>
            <a:r>
              <a:rPr lang="ru-RU" sz="1800" dirty="0" smtClean="0">
                <a:latin typeface="Arial" panose="020B0604020202020204" pitchFamily="34" charset="0"/>
                <a:cs typeface="Arial" panose="020B0604020202020204" pitchFamily="34" charset="0"/>
              </a:rPr>
              <a:t>утренников, </a:t>
            </a:r>
            <a:r>
              <a:rPr lang="ru-RU" sz="1800" dirty="0">
                <a:latin typeface="Arial" panose="020B0604020202020204" pitchFamily="34" charset="0"/>
                <a:cs typeface="Arial" panose="020B0604020202020204" pitchFamily="34" charset="0"/>
              </a:rPr>
              <a:t>участие в </a:t>
            </a:r>
            <a:r>
              <a:rPr lang="ru-RU" sz="1800" dirty="0" smtClean="0">
                <a:latin typeface="Arial" panose="020B0604020202020204" pitchFamily="34" charset="0"/>
                <a:cs typeface="Arial" panose="020B0604020202020204" pitchFamily="34" charset="0"/>
              </a:rPr>
              <a:t/>
            </a:r>
            <a:br>
              <a:rPr lang="ru-RU" sz="1800" dirty="0" smtClean="0">
                <a:latin typeface="Arial" panose="020B0604020202020204" pitchFamily="34" charset="0"/>
                <a:cs typeface="Arial" panose="020B0604020202020204" pitchFamily="34" charset="0"/>
              </a:rPr>
            </a:br>
            <a:r>
              <a:rPr lang="ru-RU" sz="1800" dirty="0">
                <a:latin typeface="Arial" panose="020B0604020202020204" pitchFamily="34" charset="0"/>
                <a:cs typeface="Arial" panose="020B0604020202020204" pitchFamily="34" charset="0"/>
              </a:rPr>
              <a:t/>
            </a:r>
            <a:br>
              <a:rPr lang="ru-RU" sz="1800" dirty="0">
                <a:latin typeface="Arial" panose="020B0604020202020204" pitchFamily="34" charset="0"/>
                <a:cs typeface="Arial" panose="020B0604020202020204" pitchFamily="34" charset="0"/>
              </a:rPr>
            </a:br>
            <a:r>
              <a:rPr lang="ru-RU" sz="1800" dirty="0" smtClean="0">
                <a:latin typeface="Arial" panose="020B0604020202020204" pitchFamily="34" charset="0"/>
                <a:cs typeface="Arial" panose="020B0604020202020204" pitchFamily="34" charset="0"/>
              </a:rPr>
              <a:t>акциях </a:t>
            </a:r>
            <a:r>
              <a:rPr lang="ru-RU" sz="1800" dirty="0">
                <a:latin typeface="Arial" panose="020B0604020202020204" pitchFamily="34" charset="0"/>
                <a:cs typeface="Arial" panose="020B0604020202020204" pitchFamily="34" charset="0"/>
              </a:rPr>
              <a:t>«Декада дорожной безопасности</a:t>
            </a:r>
            <a:r>
              <a:rPr lang="ru-RU" sz="1800" dirty="0" smtClean="0">
                <a:latin typeface="Arial" panose="020B0604020202020204" pitchFamily="34" charset="0"/>
                <a:cs typeface="Arial" panose="020B0604020202020204" pitchFamily="34" charset="0"/>
              </a:rPr>
              <a:t>»</a:t>
            </a:r>
            <a:endParaRPr lang="ru-RU" sz="1800" dirty="0">
              <a:latin typeface="Arial" panose="020B0604020202020204" pitchFamily="34" charset="0"/>
              <a:cs typeface="Arial" panose="020B0604020202020204" pitchFamily="34" charset="0"/>
            </a:endParaRPr>
          </a:p>
        </p:txBody>
      </p:sp>
      <p:sp>
        <p:nvSpPr>
          <p:cNvPr id="3" name="TextBox 2"/>
          <p:cNvSpPr txBox="1"/>
          <p:nvPr/>
        </p:nvSpPr>
        <p:spPr>
          <a:xfrm>
            <a:off x="5018584" y="3745882"/>
            <a:ext cx="3707904" cy="1754326"/>
          </a:xfrm>
          <a:prstGeom prst="rect">
            <a:avLst/>
          </a:prstGeom>
          <a:noFill/>
        </p:spPr>
        <p:txBody>
          <a:bodyPr wrap="squar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Участие сотрудников МО МВД ОГИБДД России «</a:t>
            </a:r>
            <a:r>
              <a:rPr lang="ru-RU" b="1" dirty="0" err="1" smtClean="0">
                <a:solidFill>
                  <a:schemeClr val="tx1">
                    <a:lumMod val="85000"/>
                  </a:schemeClr>
                </a:solidFill>
                <a:latin typeface="Arial" panose="020B0604020202020204" pitchFamily="34" charset="0"/>
                <a:cs typeface="Arial" panose="020B0604020202020204" pitchFamily="34" charset="0"/>
              </a:rPr>
              <a:t>Канский</a:t>
            </a:r>
            <a:r>
              <a:rPr lang="ru-RU" b="1" dirty="0" smtClean="0">
                <a:solidFill>
                  <a:schemeClr val="tx1">
                    <a:lumMod val="85000"/>
                  </a:schemeClr>
                </a:solidFill>
                <a:latin typeface="Arial" panose="020B0604020202020204" pitchFamily="34" charset="0"/>
                <a:cs typeface="Arial" panose="020B0604020202020204" pitchFamily="34" charset="0"/>
              </a:rPr>
              <a:t>» </a:t>
            </a:r>
          </a:p>
          <a:p>
            <a:r>
              <a:rPr lang="ru-RU" b="1" dirty="0" smtClean="0">
                <a:solidFill>
                  <a:schemeClr val="tx1">
                    <a:lumMod val="85000"/>
                  </a:schemeClr>
                </a:solidFill>
                <a:latin typeface="Arial" panose="020B0604020202020204" pitchFamily="34" charset="0"/>
                <a:cs typeface="Arial" panose="020B0604020202020204" pitchFamily="34" charset="0"/>
              </a:rPr>
              <a:t>в </a:t>
            </a:r>
            <a:r>
              <a:rPr lang="ru-RU" b="1" dirty="0" err="1" smtClean="0">
                <a:solidFill>
                  <a:schemeClr val="tx1">
                    <a:lumMod val="85000"/>
                  </a:schemeClr>
                </a:solidFill>
                <a:latin typeface="Arial" panose="020B0604020202020204" pitchFamily="34" charset="0"/>
                <a:cs typeface="Arial" panose="020B0604020202020204" pitchFamily="34" charset="0"/>
              </a:rPr>
              <a:t>флешмобе</a:t>
            </a:r>
            <a:r>
              <a:rPr lang="ru-RU" b="1" dirty="0" smtClean="0">
                <a:solidFill>
                  <a:schemeClr val="tx1">
                    <a:lumMod val="85000"/>
                  </a:schemeClr>
                </a:solidFill>
                <a:latin typeface="Arial" panose="020B0604020202020204" pitchFamily="34" charset="0"/>
                <a:cs typeface="Arial" panose="020B0604020202020204" pitchFamily="34" charset="0"/>
              </a:rPr>
              <a:t> </a:t>
            </a:r>
          </a:p>
          <a:p>
            <a:r>
              <a:rPr lang="en-US" b="1" dirty="0">
                <a:solidFill>
                  <a:srgbClr val="002060"/>
                </a:solidFill>
                <a:latin typeface="Arial" panose="020B0604020202020204" pitchFamily="34" charset="0"/>
                <a:cs typeface="Arial" panose="020B0604020202020204" pitchFamily="34" charset="0"/>
                <a:hlinkClick r:id="rId2"/>
              </a:rPr>
              <a:t>http://</a:t>
            </a:r>
            <a:r>
              <a:rPr lang="ru-RU" b="1" dirty="0" err="1">
                <a:solidFill>
                  <a:srgbClr val="002060"/>
                </a:solidFill>
                <a:latin typeface="Arial" panose="020B0604020202020204" pitchFamily="34" charset="0"/>
                <a:cs typeface="Arial" panose="020B0604020202020204" pitchFamily="34" charset="0"/>
                <a:hlinkClick r:id="rId2"/>
              </a:rPr>
              <a:t>чечеульский-дс.рф</a:t>
            </a:r>
            <a:r>
              <a:rPr lang="ru-RU" b="1" dirty="0">
                <a:solidFill>
                  <a:srgbClr val="002060"/>
                </a:solidFill>
                <a:latin typeface="Arial" panose="020B0604020202020204" pitchFamily="34" charset="0"/>
                <a:cs typeface="Arial" panose="020B0604020202020204" pitchFamily="34" charset="0"/>
                <a:hlinkClick r:id="rId2"/>
              </a:rPr>
              <a:t>/2019/02/25/</a:t>
            </a:r>
            <a:r>
              <a:rPr lang="en-US" b="1" dirty="0" err="1">
                <a:solidFill>
                  <a:srgbClr val="002060"/>
                </a:solidFill>
                <a:latin typeface="Arial" panose="020B0604020202020204" pitchFamily="34" charset="0"/>
                <a:cs typeface="Arial" panose="020B0604020202020204" pitchFamily="34" charset="0"/>
                <a:hlinkClick r:id="rId2"/>
              </a:rPr>
              <a:t>dorozhnaya-bezopasnost</a:t>
            </a:r>
            <a:r>
              <a:rPr lang="en-US" b="1" dirty="0" smtClean="0">
                <a:solidFill>
                  <a:srgbClr val="002060"/>
                </a:solidFill>
                <a:latin typeface="Arial" panose="020B0604020202020204" pitchFamily="34" charset="0"/>
                <a:cs typeface="Arial" panose="020B0604020202020204" pitchFamily="34" charset="0"/>
                <a:hlinkClick r:id="rId2"/>
              </a:rPr>
              <a:t>/</a:t>
            </a:r>
            <a:r>
              <a:rPr lang="ru-RU" b="1" dirty="0" smtClean="0">
                <a:solidFill>
                  <a:srgbClr val="002060"/>
                </a:solidFill>
                <a:latin typeface="Arial" panose="020B0604020202020204" pitchFamily="34" charset="0"/>
                <a:cs typeface="Arial" panose="020B0604020202020204" pitchFamily="34" charset="0"/>
              </a:rPr>
              <a:t> </a:t>
            </a:r>
            <a:endParaRPr lang="ru-RU" b="1" dirty="0">
              <a:solidFill>
                <a:srgbClr val="002060"/>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413851" y="3541317"/>
            <a:ext cx="4201319" cy="2362089"/>
          </a:xfrm>
          <a:prstGeom prst="rect">
            <a:avLst/>
          </a:prstGeom>
        </p:spPr>
      </p:pic>
      <p:sp>
        <p:nvSpPr>
          <p:cNvPr id="5" name="Прямоугольник 4"/>
          <p:cNvSpPr/>
          <p:nvPr/>
        </p:nvSpPr>
        <p:spPr>
          <a:xfrm>
            <a:off x="413851" y="2426103"/>
            <a:ext cx="6462464" cy="369332"/>
          </a:xfrm>
          <a:prstGeom prst="rect">
            <a:avLst/>
          </a:prstGeom>
        </p:spPr>
        <p:txBody>
          <a:bodyPr wrap="square">
            <a:spAutoFit/>
          </a:bodyPr>
          <a:lstStyle/>
          <a:p>
            <a:r>
              <a:rPr lang="en-US" dirty="0">
                <a:hlinkClick r:id="rId2"/>
              </a:rPr>
              <a:t>http://</a:t>
            </a:r>
            <a:r>
              <a:rPr lang="ru-RU" dirty="0" err="1">
                <a:hlinkClick r:id="rId2"/>
              </a:rPr>
              <a:t>чечеульский-дс.рф</a:t>
            </a:r>
            <a:r>
              <a:rPr lang="ru-RU" dirty="0">
                <a:hlinkClick r:id="rId2"/>
              </a:rPr>
              <a:t>/2019/02/25/</a:t>
            </a:r>
            <a:r>
              <a:rPr lang="en-US" dirty="0" err="1">
                <a:hlinkClick r:id="rId2"/>
              </a:rPr>
              <a:t>dorozhnaya-bezopasnost</a:t>
            </a:r>
            <a:r>
              <a:rPr lang="en-US" dirty="0" smtClean="0">
                <a:hlinkClick r:id="rId2"/>
              </a:rPr>
              <a:t>/</a:t>
            </a:r>
            <a:r>
              <a:rPr lang="ru-RU" dirty="0" smtClean="0"/>
              <a:t> </a:t>
            </a:r>
            <a:endParaRPr lang="ru-RU"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630778"/>
            <a:ext cx="1008110" cy="823904"/>
          </a:xfrm>
          <a:prstGeom prst="rect">
            <a:avLst/>
          </a:prstGeom>
        </p:spPr>
      </p:pic>
    </p:spTree>
    <p:extLst>
      <p:ext uri="{BB962C8B-B14F-4D97-AF65-F5344CB8AC3E}">
        <p14:creationId xmlns:p14="http://schemas.microsoft.com/office/powerpoint/2010/main" val="783778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1" algn="ctr" rtl="0">
              <a:spcBef>
                <a:spcPct val="0"/>
              </a:spcBef>
            </a:pPr>
            <a:r>
              <a:rPr lang="ru-RU" sz="2400" b="1" dirty="0">
                <a:solidFill>
                  <a:schemeClr val="tx1">
                    <a:lumMod val="85000"/>
                  </a:schemeClr>
                </a:solidFill>
                <a:latin typeface="Arial" panose="020B0604020202020204" pitchFamily="34" charset="0"/>
                <a:cs typeface="Arial" panose="020B0604020202020204" pitchFamily="34" charset="0"/>
              </a:rPr>
              <a:t>Основные формы работы с родителями (законными представителями).</a:t>
            </a:r>
            <a:r>
              <a:rPr lang="ru-RU" sz="1400" dirty="0"/>
              <a:t/>
            </a:r>
            <a:br>
              <a:rPr lang="ru-RU" sz="1400" dirty="0"/>
            </a:br>
            <a:endParaRPr lang="ru-RU" sz="2400"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354118" y="1412776"/>
            <a:ext cx="8466354" cy="1200329"/>
          </a:xfrm>
          <a:prstGeom prst="rect">
            <a:avLst/>
          </a:prstGeom>
          <a:noFill/>
        </p:spPr>
        <p:txBody>
          <a:bodyPr wrap="square" rtlCol="0">
            <a:spAutoFit/>
          </a:bodyPr>
          <a:lstStyle/>
          <a:p>
            <a:pPr algn="just"/>
            <a:r>
              <a:rPr lang="ru-RU" dirty="0">
                <a:solidFill>
                  <a:schemeClr val="tx1">
                    <a:lumMod val="85000"/>
                  </a:schemeClr>
                </a:solidFill>
                <a:latin typeface="Arial" panose="020B0604020202020204" pitchFamily="34" charset="0"/>
                <a:cs typeface="Arial" panose="020B0604020202020204" pitchFamily="34" charset="0"/>
              </a:rPr>
              <a:t>Взаимодействие дошкольного образовательного учреждения  </a:t>
            </a:r>
            <a:r>
              <a:rPr lang="ru-RU" dirty="0" smtClean="0">
                <a:solidFill>
                  <a:schemeClr val="tx1">
                    <a:lumMod val="85000"/>
                  </a:schemeClr>
                </a:solidFill>
                <a:latin typeface="Arial" panose="020B0604020202020204" pitchFamily="34" charset="0"/>
                <a:cs typeface="Arial" panose="020B0604020202020204" pitchFamily="34" charset="0"/>
              </a:rPr>
              <a:t>и </a:t>
            </a:r>
            <a:r>
              <a:rPr lang="ru-RU" dirty="0">
                <a:solidFill>
                  <a:schemeClr val="tx1">
                    <a:lumMod val="85000"/>
                  </a:schemeClr>
                </a:solidFill>
                <a:latin typeface="Arial" panose="020B0604020202020204" pitchFamily="34" charset="0"/>
                <a:cs typeface="Arial" panose="020B0604020202020204" pitchFamily="34" charset="0"/>
              </a:rPr>
              <a:t>родителей детей, посещающих ОУ, направлено на  </a:t>
            </a:r>
            <a:r>
              <a:rPr lang="ru-RU" dirty="0" smtClean="0">
                <a:solidFill>
                  <a:schemeClr val="tx1">
                    <a:lumMod val="85000"/>
                  </a:schemeClr>
                </a:solidFill>
                <a:latin typeface="Arial" panose="020B0604020202020204" pitchFamily="34" charset="0"/>
                <a:cs typeface="Arial" panose="020B0604020202020204" pitchFamily="34" charset="0"/>
              </a:rPr>
              <a:t>организацию </a:t>
            </a:r>
            <a:r>
              <a:rPr lang="ru-RU" dirty="0">
                <a:solidFill>
                  <a:schemeClr val="tx1">
                    <a:lumMod val="85000"/>
                  </a:schemeClr>
                </a:solidFill>
                <a:latin typeface="Arial" panose="020B0604020202020204" pitchFamily="34" charset="0"/>
                <a:cs typeface="Arial" panose="020B0604020202020204" pitchFamily="34" charset="0"/>
              </a:rPr>
              <a:t>единого пространства развития ребенка и  </a:t>
            </a:r>
            <a:r>
              <a:rPr lang="ru-RU" dirty="0" smtClean="0">
                <a:solidFill>
                  <a:schemeClr val="tx1">
                    <a:lumMod val="85000"/>
                  </a:schemeClr>
                </a:solidFill>
                <a:latin typeface="Arial" panose="020B0604020202020204" pitchFamily="34" charset="0"/>
                <a:cs typeface="Arial" panose="020B0604020202020204" pitchFamily="34" charset="0"/>
              </a:rPr>
              <a:t>основывается </a:t>
            </a:r>
            <a:r>
              <a:rPr lang="ru-RU" dirty="0">
                <a:solidFill>
                  <a:schemeClr val="tx1">
                    <a:lumMod val="85000"/>
                  </a:schemeClr>
                </a:solidFill>
                <a:latin typeface="Arial" panose="020B0604020202020204" pitchFamily="34" charset="0"/>
                <a:cs typeface="Arial" panose="020B0604020202020204" pitchFamily="34" charset="0"/>
              </a:rPr>
              <a:t>на вовлечение семей в образовательный </a:t>
            </a:r>
            <a:endParaRPr lang="ru-RU" dirty="0" smtClean="0">
              <a:solidFill>
                <a:schemeClr val="tx1">
                  <a:lumMod val="85000"/>
                </a:schemeClr>
              </a:solidFill>
              <a:latin typeface="Arial" panose="020B0604020202020204" pitchFamily="34" charset="0"/>
              <a:cs typeface="Arial" panose="020B0604020202020204" pitchFamily="34" charset="0"/>
            </a:endParaRPr>
          </a:p>
          <a:p>
            <a:pPr algn="just"/>
            <a:r>
              <a:rPr lang="ru-RU" dirty="0" smtClean="0">
                <a:solidFill>
                  <a:schemeClr val="tx1">
                    <a:lumMod val="85000"/>
                  </a:schemeClr>
                </a:solidFill>
                <a:latin typeface="Arial" panose="020B0604020202020204" pitchFamily="34" charset="0"/>
                <a:cs typeface="Arial" panose="020B0604020202020204" pitchFamily="34" charset="0"/>
              </a:rPr>
              <a:t>процесс </a:t>
            </a:r>
            <a:r>
              <a:rPr lang="ru-RU" dirty="0">
                <a:solidFill>
                  <a:schemeClr val="tx1">
                    <a:lumMod val="85000"/>
                  </a:schemeClr>
                </a:solidFill>
                <a:latin typeface="Arial" panose="020B0604020202020204" pitchFamily="34" charset="0"/>
                <a:cs typeface="Arial" panose="020B0604020202020204" pitchFamily="34" charset="0"/>
              </a:rPr>
              <a:t>ДОУ.</a:t>
            </a:r>
          </a:p>
        </p:txBody>
      </p:sp>
      <p:pic>
        <p:nvPicPr>
          <p:cNvPr id="4"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690" y="2813306"/>
            <a:ext cx="2939256" cy="2204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7326" y="5270780"/>
            <a:ext cx="2646237" cy="369332"/>
          </a:xfrm>
          <a:prstGeom prst="rect">
            <a:avLst/>
          </a:prstGeom>
          <a:noFill/>
        </p:spPr>
        <p:txBody>
          <a:bodyPr wrap="none" rtlCol="0">
            <a:spAutoFit/>
          </a:bodyPr>
          <a:lstStyle/>
          <a:p>
            <a:r>
              <a:rPr lang="ru-RU" dirty="0" smtClean="0">
                <a:latin typeface="Arial" panose="020B0604020202020204" pitchFamily="34" charset="0"/>
                <a:cs typeface="Arial" panose="020B0604020202020204" pitchFamily="34" charset="0"/>
              </a:rPr>
              <a:t>Практический семинар</a:t>
            </a:r>
            <a:endParaRPr lang="ru-RU" dirty="0">
              <a:latin typeface="Arial" panose="020B0604020202020204" pitchFamily="34" charset="0"/>
              <a:cs typeface="Arial" panose="020B0604020202020204" pitchFamily="34" charset="0"/>
            </a:endParaRPr>
          </a:p>
        </p:txBody>
      </p:sp>
      <p:pic>
        <p:nvPicPr>
          <p:cNvPr id="6" name="Рисунок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1403" y="2507713"/>
            <a:ext cx="2800424" cy="209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50916" y="4695042"/>
            <a:ext cx="1473352" cy="646331"/>
          </a:xfrm>
          <a:prstGeom prst="rect">
            <a:avLst/>
          </a:prstGeom>
          <a:noFill/>
        </p:spPr>
        <p:txBody>
          <a:bodyPr wrap="none" rtlCol="0">
            <a:spAutoFit/>
          </a:bodyPr>
          <a:lstStyle/>
          <a:p>
            <a:r>
              <a:rPr lang="ru-RU" dirty="0" smtClean="0">
                <a:latin typeface="Arial" panose="020B0604020202020204" pitchFamily="34" charset="0"/>
                <a:cs typeface="Arial" panose="020B0604020202020204" pitchFamily="34" charset="0"/>
              </a:rPr>
              <a:t>Творческие </a:t>
            </a:r>
          </a:p>
          <a:p>
            <a:r>
              <a:rPr lang="ru-RU" dirty="0" smtClean="0">
                <a:latin typeface="Arial" panose="020B0604020202020204" pitchFamily="34" charset="0"/>
                <a:cs typeface="Arial" panose="020B0604020202020204" pitchFamily="34" charset="0"/>
              </a:rPr>
              <a:t>мастерски</a:t>
            </a:r>
            <a:r>
              <a:rPr lang="ru-RU" dirty="0" smtClean="0"/>
              <a:t>е</a:t>
            </a:r>
            <a:endParaRPr lang="ru-RU" dirty="0"/>
          </a:p>
        </p:txBody>
      </p:sp>
      <p:pic>
        <p:nvPicPr>
          <p:cNvPr id="8" name="Рисунок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1250" y="2956820"/>
            <a:ext cx="2624104" cy="1970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904959" y="5086114"/>
            <a:ext cx="1476686" cy="369332"/>
          </a:xfrm>
          <a:prstGeom prst="rect">
            <a:avLst/>
          </a:prstGeom>
          <a:noFill/>
        </p:spPr>
        <p:txBody>
          <a:bodyPr wrap="none" rtlCol="0">
            <a:spAutoFit/>
          </a:bodyPr>
          <a:lstStyle/>
          <a:p>
            <a:r>
              <a:rPr lang="ru-RU" dirty="0" smtClean="0"/>
              <a:t>Семинары</a:t>
            </a:r>
            <a:endParaRPr lang="ru-RU" dirty="0"/>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3747" y="5665347"/>
            <a:ext cx="1008110" cy="823904"/>
          </a:xfrm>
          <a:prstGeom prst="rect">
            <a:avLst/>
          </a:prstGeom>
        </p:spPr>
      </p:pic>
    </p:spTree>
    <p:extLst>
      <p:ext uri="{BB962C8B-B14F-4D97-AF65-F5344CB8AC3E}">
        <p14:creationId xmlns:p14="http://schemas.microsoft.com/office/powerpoint/2010/main" val="4038629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260648"/>
            <a:ext cx="8496944" cy="3970318"/>
          </a:xfrm>
          <a:prstGeom prst="rect">
            <a:avLst/>
          </a:prstGeom>
        </p:spPr>
        <p:txBody>
          <a:bodyPr wrap="square">
            <a:spAutoFit/>
          </a:bodyPr>
          <a:lstStyle/>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Наиболее эффективными формами работы с </a:t>
            </a:r>
            <a:r>
              <a:rPr lang="ru-RU"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родителями </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стали:</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родительские собрания, которые проходят в нетрадиционной форме (круглый стол, викторина, дискуссии, мастер – классы, чаепития и </a:t>
            </a:r>
            <a:r>
              <a:rPr lang="ru-RU" dirty="0" err="1">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м.д</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мастер- классы;</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индивидуальные консультации заведующего, специалистов, воспитателей детского сада;</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анкетирование;</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организация и проведение праздников, театральных постановок с участием родителей;</a:t>
            </a:r>
          </a:p>
          <a:p>
            <a:pPr marL="285750" indent="-285750" algn="just">
              <a:spcAft>
                <a:spcPts val="0"/>
              </a:spcAft>
              <a:buFontTx/>
              <a:buChar char="-"/>
            </a:pPr>
            <a:r>
              <a:rPr lang="ru-RU"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конкурсы;</a:t>
            </a:r>
          </a:p>
          <a:p>
            <a:pPr marL="285750" indent="-285750" algn="just">
              <a:spcAft>
                <a:spcPts val="0"/>
              </a:spcAft>
              <a:buFontTx/>
              <a:buChar char="-"/>
            </a:pPr>
            <a:r>
              <a:rPr lang="ru-RU" dirty="0" smtClean="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соревнования, олимпиады;</a:t>
            </a:r>
            <a:endPar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выставки </a:t>
            </a:r>
            <a:r>
              <a:rPr lang="ru-RU" dirty="0" err="1">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детско</a:t>
            </a: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 родительских работ;</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стендовая информация;</a:t>
            </a:r>
          </a:p>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 взаимодействие через мобильные мессенджеры.</a:t>
            </a:r>
            <a:endParaRPr lang="ru-RU"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354344"/>
            <a:ext cx="2880320" cy="21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068960"/>
            <a:ext cx="2017713" cy="3035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Рисунок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4985" y="4354344"/>
            <a:ext cx="2939339" cy="2204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1727" y="5747951"/>
            <a:ext cx="1008110" cy="823904"/>
          </a:xfrm>
          <a:prstGeom prst="rect">
            <a:avLst/>
          </a:prstGeom>
        </p:spPr>
      </p:pic>
    </p:spTree>
    <p:extLst>
      <p:ext uri="{BB962C8B-B14F-4D97-AF65-F5344CB8AC3E}">
        <p14:creationId xmlns:p14="http://schemas.microsoft.com/office/powerpoint/2010/main" val="4122452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6336704" cy="646331"/>
          </a:xfrm>
          <a:prstGeom prst="rect">
            <a:avLst/>
          </a:prstGeom>
        </p:spPr>
        <p:txBody>
          <a:bodyPr wrap="square">
            <a:spAutoFit/>
          </a:bodyPr>
          <a:lstStyle/>
          <a:p>
            <a:pPr algn="just">
              <a:spcAft>
                <a:spcPts val="0"/>
              </a:spcAft>
            </a:pPr>
            <a:r>
              <a:rPr lang="ru-RU" dirty="0">
                <a:solidFill>
                  <a:schemeClr val="tx1">
                    <a:lumMod val="85000"/>
                  </a:schemeClr>
                </a:solidFill>
                <a:latin typeface="Arial" panose="020B0604020202020204" pitchFamily="34" charset="0"/>
                <a:ea typeface="Calibri" panose="020F0502020204030204" pitchFamily="34" charset="0"/>
                <a:cs typeface="Arial" panose="020B0604020202020204" pitchFamily="34" charset="0"/>
              </a:rPr>
              <a:t>Семьи воспитанников ДОУ ежегодно принимают в них участие в мероприятиях различных уровней.</a:t>
            </a:r>
            <a:endParaRPr lang="ru-RU" sz="1400" dirty="0">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3034290"/>
              </p:ext>
            </p:extLst>
          </p:nvPr>
        </p:nvGraphicFramePr>
        <p:xfrm>
          <a:off x="323526" y="1124744"/>
          <a:ext cx="8496945" cy="5486400"/>
        </p:xfrm>
        <a:graphic>
          <a:graphicData uri="http://schemas.openxmlformats.org/drawingml/2006/table">
            <a:tbl>
              <a:tblPr firstRow="1" firstCol="1" bandRow="1">
                <a:tableStyleId>{5C22544A-7EE6-4342-B048-85BDC9FD1C3A}</a:tableStyleId>
              </a:tblPr>
              <a:tblGrid>
                <a:gridCol w="3170733"/>
                <a:gridCol w="2632321"/>
                <a:gridCol w="2693891"/>
              </a:tblGrid>
              <a:tr h="185237">
                <a:tc>
                  <a:txBody>
                    <a:bodyPr/>
                    <a:lstStyle/>
                    <a:p>
                      <a:pPr algn="just">
                        <a:spcAft>
                          <a:spcPts val="0"/>
                        </a:spcAft>
                      </a:pPr>
                      <a:r>
                        <a:rPr lang="ru-RU" sz="1800" dirty="0">
                          <a:effectLst/>
                          <a:latin typeface="Arial" panose="020B0604020202020204" pitchFamily="34" charset="0"/>
                          <a:cs typeface="Arial" panose="020B0604020202020204" pitchFamily="34" charset="0"/>
                        </a:rPr>
                        <a:t>Мероприятие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dirty="0">
                          <a:effectLst/>
                          <a:latin typeface="Arial" panose="020B0604020202020204" pitchFamily="34" charset="0"/>
                          <a:cs typeface="Arial" panose="020B0604020202020204" pitchFamily="34" charset="0"/>
                        </a:rPr>
                        <a:t>Уровень</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a:effectLst/>
                          <a:latin typeface="Arial" panose="020B0604020202020204" pitchFamily="34" charset="0"/>
                          <a:cs typeface="Arial" panose="020B0604020202020204" pitchFamily="34" charset="0"/>
                        </a:rPr>
                        <a:t>Результат</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r>
              <a:tr h="463095">
                <a:tc>
                  <a:txBody>
                    <a:bodyPr/>
                    <a:lstStyle/>
                    <a:p>
                      <a:pPr algn="just">
                        <a:spcAft>
                          <a:spcPts val="0"/>
                        </a:spcAft>
                      </a:pPr>
                      <a:r>
                        <a:rPr lang="ru-RU" sz="1800" dirty="0">
                          <a:effectLst/>
                          <a:latin typeface="Arial" panose="020B0604020202020204" pitchFamily="34" charset="0"/>
                          <a:cs typeface="Arial" panose="020B0604020202020204" pitchFamily="34" charset="0"/>
                        </a:rPr>
                        <a:t>Выставка поделок совместного творчества родителей и детей «Военная техника»</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dirty="0">
                          <a:effectLst/>
                          <a:latin typeface="Arial" panose="020B0604020202020204" pitchFamily="34" charset="0"/>
                          <a:cs typeface="Arial" panose="020B0604020202020204" pitchFamily="34" charset="0"/>
                        </a:rPr>
                        <a:t>Муниципальный</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a:effectLst/>
                          <a:latin typeface="Arial" panose="020B0604020202020204" pitchFamily="34" charset="0"/>
                          <a:cs typeface="Arial" panose="020B0604020202020204" pitchFamily="34" charset="0"/>
                        </a:rPr>
                        <a:t>Выставка поделок в холле детского сада.</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r>
              <a:tr h="1111427">
                <a:tc>
                  <a:txBody>
                    <a:bodyPr/>
                    <a:lstStyle/>
                    <a:p>
                      <a:pPr algn="just">
                        <a:spcAft>
                          <a:spcPts val="0"/>
                        </a:spcAft>
                      </a:pPr>
                      <a:r>
                        <a:rPr lang="ru-RU" sz="1800">
                          <a:effectLst/>
                          <a:latin typeface="Arial" panose="020B0604020202020204" pitchFamily="34" charset="0"/>
                          <a:cs typeface="Arial" panose="020B0604020202020204" pitchFamily="34" charset="0"/>
                        </a:rPr>
                        <a:t>Приняли активное участие в акциях посвященных 75-летию Дня Победы:</a:t>
                      </a:r>
                    </a:p>
                    <a:p>
                      <a:pPr algn="just">
                        <a:spcAft>
                          <a:spcPts val="0"/>
                        </a:spcAft>
                      </a:pPr>
                      <a:r>
                        <a:rPr lang="ru-RU" sz="1800">
                          <a:effectLst/>
                          <a:latin typeface="Arial" panose="020B0604020202020204" pitchFamily="34" charset="0"/>
                          <a:cs typeface="Arial" panose="020B0604020202020204" pitchFamily="34" charset="0"/>
                        </a:rPr>
                        <a:t>- Окна Победы;</a:t>
                      </a:r>
                    </a:p>
                    <a:p>
                      <a:pPr algn="just">
                        <a:spcAft>
                          <a:spcPts val="0"/>
                        </a:spcAft>
                      </a:pPr>
                      <a:r>
                        <a:rPr lang="ru-RU" sz="1800">
                          <a:effectLst/>
                          <a:latin typeface="Arial" panose="020B0604020202020204" pitchFamily="34" charset="0"/>
                          <a:cs typeface="Arial" panose="020B0604020202020204" pitchFamily="34" charset="0"/>
                        </a:rPr>
                        <a:t>- 75 Победе;</a:t>
                      </a:r>
                    </a:p>
                    <a:p>
                      <a:pPr algn="just">
                        <a:spcAft>
                          <a:spcPts val="0"/>
                        </a:spcAft>
                      </a:pPr>
                      <a:r>
                        <a:rPr lang="ru-RU" sz="1800">
                          <a:effectLst/>
                          <a:latin typeface="Arial" panose="020B0604020202020204" pitchFamily="34" charset="0"/>
                          <a:cs typeface="Arial" panose="020B0604020202020204" pitchFamily="34" charset="0"/>
                        </a:rPr>
                        <a:t>- Георгиевская лента;</a:t>
                      </a:r>
                    </a:p>
                    <a:p>
                      <a:pPr algn="just">
                        <a:spcAft>
                          <a:spcPts val="0"/>
                        </a:spcAft>
                      </a:pPr>
                      <a:r>
                        <a:rPr lang="ru-RU" sz="1800">
                          <a:effectLst/>
                          <a:latin typeface="Arial" panose="020B0604020202020204" pitchFamily="34" charset="0"/>
                          <a:cs typeface="Arial" panose="020B0604020202020204" pitchFamily="34" charset="0"/>
                        </a:rPr>
                        <a:t>- Бессмертный полк;</a:t>
                      </a:r>
                    </a:p>
                    <a:p>
                      <a:pPr algn="just">
                        <a:spcAft>
                          <a:spcPts val="0"/>
                        </a:spcAft>
                      </a:pPr>
                      <a:r>
                        <a:rPr lang="ru-RU" sz="1800">
                          <a:effectLst/>
                          <a:latin typeface="Arial" panose="020B0604020202020204" pitchFamily="34" charset="0"/>
                          <a:cs typeface="Arial" panose="020B0604020202020204" pitchFamily="34" charset="0"/>
                        </a:rPr>
                        <a:t>- Памяти героев</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a:effectLst/>
                          <a:latin typeface="Arial" panose="020B0604020202020204" pitchFamily="34" charset="0"/>
                          <a:cs typeface="Arial" panose="020B0604020202020204" pitchFamily="34" charset="0"/>
                        </a:rPr>
                        <a:t>Всероссийский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a:effectLst/>
                          <a:latin typeface="Arial" panose="020B0604020202020204" pitchFamily="34" charset="0"/>
                          <a:cs typeface="Arial" panose="020B0604020202020204" pitchFamily="34" charset="0"/>
                        </a:rPr>
                        <a:t>Фото и видео в соц сетях (В Контакт, Одноклассники), на сайте </a:t>
                      </a:r>
                      <a:r>
                        <a:rPr lang="ru-RU" sz="1800" u="sng">
                          <a:effectLst/>
                          <a:latin typeface="Arial" panose="020B0604020202020204" pitchFamily="34" charset="0"/>
                          <a:cs typeface="Arial" panose="020B0604020202020204" pitchFamily="34" charset="0"/>
                          <a:hlinkClick r:id="rId2"/>
                        </a:rPr>
                        <a:t>Краеведческий музей "Наследие" Чечеульской СОШ</a:t>
                      </a:r>
                      <a:r>
                        <a:rPr lang="ru-RU" sz="1800">
                          <a:effectLst/>
                          <a:latin typeface="Arial" panose="020B0604020202020204" pitchFamily="34" charset="0"/>
                          <a:cs typeface="Arial" panose="020B0604020202020204" pitchFamily="34" charset="0"/>
                        </a:rPr>
                        <a:t>.</a:t>
                      </a:r>
                    </a:p>
                    <a:p>
                      <a:pPr algn="just">
                        <a:spcAft>
                          <a:spcPts val="0"/>
                        </a:spcAft>
                      </a:pPr>
                      <a:r>
                        <a:rPr lang="ru-RU" sz="1800">
                          <a:effectLst/>
                          <a:latin typeface="Arial" panose="020B0604020202020204" pitchFamily="34" charset="0"/>
                          <a:cs typeface="Arial" panose="020B0604020202020204" pitchFamily="34" charset="0"/>
                        </a:rPr>
                        <a:t>- </a:t>
                      </a:r>
                      <a:r>
                        <a:rPr lang="ru-RU" sz="1800" u="sng">
                          <a:effectLst/>
                          <a:latin typeface="Arial" panose="020B0604020202020204" pitchFamily="34" charset="0"/>
                          <a:cs typeface="Arial" panose="020B0604020202020204" pitchFamily="34" charset="0"/>
                          <a:hlinkClick r:id="rId3"/>
                        </a:rPr>
                        <a:t>2020.polkrf.ru</a:t>
                      </a:r>
                      <a:r>
                        <a:rPr lang="ru-RU" sz="1800">
                          <a:effectLst/>
                          <a:latin typeface="Arial" panose="020B0604020202020204" pitchFamily="34" charset="0"/>
                          <a:cs typeface="Arial" panose="020B0604020202020204" pitchFamily="34" charset="0"/>
                        </a:rPr>
                        <a:t>.</a:t>
                      </a:r>
                    </a:p>
                    <a:p>
                      <a:pPr algn="just">
                        <a:spcAft>
                          <a:spcPts val="0"/>
                        </a:spcAft>
                      </a:pPr>
                      <a:r>
                        <a:rPr lang="ru-RU" sz="1800">
                          <a:effectLst/>
                          <a:latin typeface="Arial" panose="020B0604020202020204" pitchFamily="34" charset="0"/>
                          <a:cs typeface="Arial" panose="020B0604020202020204" pitchFamily="34" charset="0"/>
                        </a:rPr>
                        <a:t> </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r>
              <a:tr h="463095">
                <a:tc>
                  <a:txBody>
                    <a:bodyPr/>
                    <a:lstStyle/>
                    <a:p>
                      <a:pPr algn="just">
                        <a:spcAft>
                          <a:spcPts val="0"/>
                        </a:spcAft>
                      </a:pPr>
                      <a:r>
                        <a:rPr lang="ru-RU" sz="1800">
                          <a:effectLst/>
                          <a:latin typeface="Arial" panose="020B0604020202020204" pitchFamily="34" charset="0"/>
                          <a:cs typeface="Arial" panose="020B0604020202020204" pitchFamily="34" charset="0"/>
                        </a:rPr>
                        <a:t>Декада дорожной безопасности</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a:effectLst/>
                          <a:latin typeface="Arial" panose="020B0604020202020204" pitchFamily="34" charset="0"/>
                          <a:cs typeface="Arial" panose="020B0604020202020204" pitchFamily="34" charset="0"/>
                        </a:rPr>
                        <a:t>Районная</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spcAft>
                          <a:spcPts val="0"/>
                        </a:spcAft>
                      </a:pPr>
                      <a:r>
                        <a:rPr lang="ru-RU" sz="1800">
                          <a:effectLst/>
                          <a:latin typeface="Arial" panose="020B0604020202020204" pitchFamily="34" charset="0"/>
                          <a:cs typeface="Arial" panose="020B0604020202020204" pitchFamily="34" charset="0"/>
                        </a:rPr>
                        <a:t>Прохождение онлайн - викторины, просмотр вебинаров.</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r>
              <a:tr h="555713">
                <a:tc>
                  <a:txBody>
                    <a:bodyPr/>
                    <a:lstStyle/>
                    <a:p>
                      <a:pPr>
                        <a:spcAft>
                          <a:spcPts val="0"/>
                        </a:spcAft>
                      </a:pPr>
                      <a:r>
                        <a:rPr lang="ru-RU" sz="1800">
                          <a:effectLst/>
                          <a:latin typeface="Arial" panose="020B0604020202020204" pitchFamily="34" charset="0"/>
                          <a:cs typeface="Arial" panose="020B0604020202020204" pitchFamily="34" charset="0"/>
                        </a:rPr>
                        <a:t>Консультация для родителей в мессенджерах от МЧС</a:t>
                      </a:r>
                    </a:p>
                    <a:p>
                      <a:pPr>
                        <a:spcAft>
                          <a:spcPts val="0"/>
                        </a:spcAft>
                      </a:pPr>
                      <a:r>
                        <a:rPr lang="ru-RU" sz="1800">
                          <a:effectLst/>
                          <a:latin typeface="Arial" panose="020B0604020202020204" pitchFamily="34" charset="0"/>
                          <a:cs typeface="Arial" panose="020B0604020202020204" pitchFamily="34" charset="0"/>
                        </a:rPr>
                        <a:t>«Безопасность на воде»</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a:effectLst/>
                          <a:latin typeface="Arial" panose="020B0604020202020204" pitchFamily="34" charset="0"/>
                          <a:cs typeface="Arial" panose="020B0604020202020204" pitchFamily="34" charset="0"/>
                        </a:rPr>
                        <a:t>Районная</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c>
                  <a:txBody>
                    <a:bodyPr/>
                    <a:lstStyle/>
                    <a:p>
                      <a:pPr algn="just">
                        <a:spcAft>
                          <a:spcPts val="0"/>
                        </a:spcAft>
                      </a:pPr>
                      <a:r>
                        <a:rPr lang="ru-RU" sz="1800" dirty="0">
                          <a:effectLst/>
                          <a:latin typeface="Arial" panose="020B0604020202020204" pitchFamily="34" charset="0"/>
                          <a:cs typeface="Arial" panose="020B0604020202020204" pitchFamily="34" charset="0"/>
                        </a:rPr>
                        <a:t>С информацией ознакомилось 67 семей.</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26940" marR="26940" marT="0" marB="0"/>
                </a:tc>
              </a:tr>
            </a:tbl>
          </a:graphicData>
        </a:graphic>
      </p:graphicFrame>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155083"/>
            <a:ext cx="1008110" cy="823904"/>
          </a:xfrm>
          <a:prstGeom prst="rect">
            <a:avLst/>
          </a:prstGeom>
        </p:spPr>
      </p:pic>
    </p:spTree>
    <p:extLst>
      <p:ext uri="{BB962C8B-B14F-4D97-AF65-F5344CB8AC3E}">
        <p14:creationId xmlns:p14="http://schemas.microsoft.com/office/powerpoint/2010/main" val="698075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smtClean="0"/>
              <a:t>Особенности контингента детей, воспитывающихся в МБДОУ «</a:t>
            </a:r>
            <a:r>
              <a:rPr lang="ru-RU" sz="2000" dirty="0" err="1" smtClean="0"/>
              <a:t>Чечеульский</a:t>
            </a:r>
            <a:r>
              <a:rPr lang="ru-RU" sz="2000" dirty="0" smtClean="0"/>
              <a:t> детский сад»</a:t>
            </a:r>
            <a:endParaRPr lang="ru-RU" sz="2000" dirty="0"/>
          </a:p>
        </p:txBody>
      </p:sp>
      <p:graphicFrame>
        <p:nvGraphicFramePr>
          <p:cNvPr id="3" name="Таблица 2"/>
          <p:cNvGraphicFramePr>
            <a:graphicFrameLocks noGrp="1"/>
          </p:cNvGraphicFramePr>
          <p:nvPr>
            <p:extLst>
              <p:ext uri="{D42A27DB-BD31-4B8C-83A1-F6EECF244321}">
                <p14:modId xmlns:p14="http://schemas.microsoft.com/office/powerpoint/2010/main" val="482430933"/>
              </p:ext>
            </p:extLst>
          </p:nvPr>
        </p:nvGraphicFramePr>
        <p:xfrm>
          <a:off x="539552" y="1628800"/>
          <a:ext cx="8136904" cy="4576562"/>
        </p:xfrm>
        <a:graphic>
          <a:graphicData uri="http://schemas.openxmlformats.org/drawingml/2006/table">
            <a:tbl>
              <a:tblPr firstRow="1" firstCol="1" bandRow="1">
                <a:tableStyleId>{5C22544A-7EE6-4342-B048-85BDC9FD1C3A}</a:tableStyleId>
              </a:tblPr>
              <a:tblGrid>
                <a:gridCol w="4912238"/>
                <a:gridCol w="1687572"/>
                <a:gridCol w="1537094"/>
              </a:tblGrid>
              <a:tr h="368041">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группа</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возраст</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количество детей</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68041">
                <a:tc>
                  <a:txBody>
                    <a:bodyPr/>
                    <a:lstStyle/>
                    <a:p>
                      <a:pPr algn="l">
                        <a:spcAft>
                          <a:spcPts val="0"/>
                        </a:spcAft>
                      </a:pPr>
                      <a:r>
                        <a:rPr lang="ru-RU" sz="1800" dirty="0">
                          <a:solidFill>
                            <a:srgbClr val="002060"/>
                          </a:solidFill>
                          <a:effectLst/>
                          <a:latin typeface="Arial" panose="020B0604020202020204" pitchFamily="34" charset="0"/>
                          <a:cs typeface="Arial" panose="020B0604020202020204" pitchFamily="34" charset="0"/>
                        </a:rPr>
                        <a:t>первая младшая группа, общеразвивающей направленности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2-3 лет</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smtClean="0">
                          <a:solidFill>
                            <a:srgbClr val="002060"/>
                          </a:solidFill>
                          <a:effectLst/>
                          <a:latin typeface="Arial" panose="020B0604020202020204" pitchFamily="34" charset="0"/>
                          <a:cs typeface="Arial" panose="020B0604020202020204" pitchFamily="34" charset="0"/>
                        </a:rPr>
                        <a:t>18</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68041">
                <a:tc>
                  <a:txBody>
                    <a:bodyPr/>
                    <a:lstStyle/>
                    <a:p>
                      <a:pPr algn="l">
                        <a:spcAft>
                          <a:spcPts val="0"/>
                        </a:spcAft>
                      </a:pPr>
                      <a:r>
                        <a:rPr lang="ru-RU" sz="1800" dirty="0">
                          <a:solidFill>
                            <a:srgbClr val="002060"/>
                          </a:solidFill>
                          <a:effectLst/>
                          <a:latin typeface="Arial" panose="020B0604020202020204" pitchFamily="34" charset="0"/>
                          <a:cs typeface="Arial" panose="020B0604020202020204" pitchFamily="34" charset="0"/>
                        </a:rPr>
                        <a:t>вторая младшая группа, общеразвивающей направленности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3-4 лет</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smtClean="0">
                          <a:solidFill>
                            <a:srgbClr val="002060"/>
                          </a:solidFill>
                          <a:effectLst/>
                          <a:latin typeface="Arial" panose="020B0604020202020204" pitchFamily="34" charset="0"/>
                          <a:cs typeface="Arial" panose="020B0604020202020204" pitchFamily="34" charset="0"/>
                        </a:rPr>
                        <a:t>22</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68041">
                <a:tc>
                  <a:txBody>
                    <a:bodyPr/>
                    <a:lstStyle/>
                    <a:p>
                      <a:pPr algn="l">
                        <a:spcAft>
                          <a:spcPts val="0"/>
                        </a:spcAft>
                      </a:pPr>
                      <a:r>
                        <a:rPr lang="ru-RU" sz="1800" dirty="0">
                          <a:solidFill>
                            <a:srgbClr val="002060"/>
                          </a:solidFill>
                          <a:effectLst/>
                          <a:latin typeface="Arial" panose="020B0604020202020204" pitchFamily="34" charset="0"/>
                          <a:cs typeface="Arial" panose="020B0604020202020204" pitchFamily="34" charset="0"/>
                        </a:rPr>
                        <a:t>средняя группа, общеразвивающей направленности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4-5 лет</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smtClean="0">
                          <a:solidFill>
                            <a:srgbClr val="002060"/>
                          </a:solidFill>
                          <a:effectLst/>
                          <a:latin typeface="Arial" panose="020B0604020202020204" pitchFamily="34" charset="0"/>
                          <a:cs typeface="Arial" panose="020B0604020202020204" pitchFamily="34" charset="0"/>
                        </a:rPr>
                        <a:t>21</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68041">
                <a:tc>
                  <a:txBody>
                    <a:bodyPr/>
                    <a:lstStyle/>
                    <a:p>
                      <a:pPr algn="l">
                        <a:spcAft>
                          <a:spcPts val="0"/>
                        </a:spcAft>
                      </a:pPr>
                      <a:r>
                        <a:rPr lang="ru-RU" sz="1800" dirty="0">
                          <a:solidFill>
                            <a:srgbClr val="002060"/>
                          </a:solidFill>
                          <a:effectLst/>
                          <a:latin typeface="Arial" panose="020B0604020202020204" pitchFamily="34" charset="0"/>
                          <a:cs typeface="Arial" panose="020B0604020202020204" pitchFamily="34" charset="0"/>
                        </a:rPr>
                        <a:t>первая </a:t>
                      </a:r>
                      <a:r>
                        <a:rPr lang="ru-RU" sz="1800" dirty="0" smtClean="0">
                          <a:solidFill>
                            <a:srgbClr val="002060"/>
                          </a:solidFill>
                          <a:effectLst/>
                          <a:latin typeface="Arial" panose="020B0604020202020204" pitchFamily="34" charset="0"/>
                          <a:cs typeface="Arial" panose="020B0604020202020204" pitchFamily="34" charset="0"/>
                        </a:rPr>
                        <a:t>разновозрастная </a:t>
                      </a:r>
                      <a:r>
                        <a:rPr lang="ru-RU" sz="1800" dirty="0">
                          <a:solidFill>
                            <a:srgbClr val="002060"/>
                          </a:solidFill>
                          <a:effectLst/>
                          <a:latin typeface="Arial" panose="020B0604020202020204" pitchFamily="34" charset="0"/>
                          <a:cs typeface="Arial" panose="020B0604020202020204" pitchFamily="34" charset="0"/>
                        </a:rPr>
                        <a:t>группа, общеразвивающей направленности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5-6 лет</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smtClean="0">
                          <a:solidFill>
                            <a:srgbClr val="002060"/>
                          </a:solidFill>
                          <a:effectLst/>
                          <a:latin typeface="Arial" panose="020B0604020202020204" pitchFamily="34" charset="0"/>
                          <a:cs typeface="Arial" panose="020B0604020202020204" pitchFamily="34" charset="0"/>
                        </a:rPr>
                        <a:t>23</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68041">
                <a:tc>
                  <a:txBody>
                    <a:bodyPr/>
                    <a:lstStyle/>
                    <a:p>
                      <a:pPr algn="l">
                        <a:spcAft>
                          <a:spcPts val="0"/>
                        </a:spcAft>
                      </a:pPr>
                      <a:r>
                        <a:rPr lang="ru-RU" sz="1800" dirty="0">
                          <a:solidFill>
                            <a:srgbClr val="002060"/>
                          </a:solidFill>
                          <a:effectLst/>
                          <a:latin typeface="Arial" panose="020B0604020202020204" pitchFamily="34" charset="0"/>
                          <a:cs typeface="Arial" panose="020B0604020202020204" pitchFamily="34" charset="0"/>
                        </a:rPr>
                        <a:t>вторая </a:t>
                      </a:r>
                      <a:r>
                        <a:rPr lang="ru-RU" sz="1800" dirty="0" smtClean="0">
                          <a:solidFill>
                            <a:srgbClr val="002060"/>
                          </a:solidFill>
                          <a:effectLst/>
                          <a:latin typeface="Arial" panose="020B0604020202020204" pitchFamily="34" charset="0"/>
                          <a:cs typeface="Arial" panose="020B0604020202020204" pitchFamily="34" charset="0"/>
                        </a:rPr>
                        <a:t>разновозрастная</a:t>
                      </a:r>
                      <a:r>
                        <a:rPr lang="ru-RU" sz="1800" baseline="0" dirty="0" smtClean="0">
                          <a:solidFill>
                            <a:srgbClr val="002060"/>
                          </a:solidFill>
                          <a:effectLst/>
                          <a:latin typeface="Arial" panose="020B0604020202020204" pitchFamily="34" charset="0"/>
                          <a:cs typeface="Arial" panose="020B0604020202020204" pitchFamily="34" charset="0"/>
                        </a:rPr>
                        <a:t> </a:t>
                      </a:r>
                      <a:r>
                        <a:rPr lang="ru-RU" sz="1800" dirty="0" smtClean="0">
                          <a:solidFill>
                            <a:srgbClr val="002060"/>
                          </a:solidFill>
                          <a:effectLst/>
                          <a:latin typeface="Arial" panose="020B0604020202020204" pitchFamily="34" charset="0"/>
                          <a:cs typeface="Arial" panose="020B0604020202020204" pitchFamily="34" charset="0"/>
                        </a:rPr>
                        <a:t>группа</a:t>
                      </a:r>
                      <a:r>
                        <a:rPr lang="ru-RU" sz="1800" dirty="0">
                          <a:solidFill>
                            <a:srgbClr val="002060"/>
                          </a:solidFill>
                          <a:effectLst/>
                          <a:latin typeface="Arial" panose="020B0604020202020204" pitchFamily="34" charset="0"/>
                          <a:cs typeface="Arial" panose="020B0604020202020204" pitchFamily="34" charset="0"/>
                        </a:rPr>
                        <a:t>, общеразвивающей направленности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5-6 лет</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smtClean="0">
                          <a:solidFill>
                            <a:srgbClr val="002060"/>
                          </a:solidFill>
                          <a:effectLst/>
                          <a:latin typeface="Arial" panose="020B0604020202020204" pitchFamily="34" charset="0"/>
                          <a:ea typeface="+mn-ea"/>
                          <a:cs typeface="Arial" panose="020B0604020202020204" pitchFamily="34" charset="0"/>
                        </a:rPr>
                        <a:t>16</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68041">
                <a:tc>
                  <a:txBody>
                    <a:bodyPr/>
                    <a:lstStyle/>
                    <a:p>
                      <a:pPr algn="l">
                        <a:spcAft>
                          <a:spcPts val="0"/>
                        </a:spcAft>
                      </a:pPr>
                      <a:r>
                        <a:rPr lang="ru-RU" sz="1800" dirty="0" smtClean="0">
                          <a:solidFill>
                            <a:srgbClr val="002060"/>
                          </a:solidFill>
                          <a:effectLst/>
                          <a:latin typeface="Arial" panose="020B0604020202020204" pitchFamily="34" charset="0"/>
                          <a:cs typeface="Arial" panose="020B0604020202020204" pitchFamily="34" charset="0"/>
                        </a:rPr>
                        <a:t>старшая </a:t>
                      </a:r>
                      <a:r>
                        <a:rPr lang="ru-RU" sz="1800" dirty="0">
                          <a:solidFill>
                            <a:srgbClr val="002060"/>
                          </a:solidFill>
                          <a:effectLst/>
                          <a:latin typeface="Arial" panose="020B0604020202020204" pitchFamily="34" charset="0"/>
                          <a:cs typeface="Arial" panose="020B0604020202020204" pitchFamily="34" charset="0"/>
                        </a:rPr>
                        <a:t>группа, общеразвивающей направленности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3-5 лет</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19</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736082">
                <a:tc>
                  <a:txBody>
                    <a:bodyPr/>
                    <a:lstStyle/>
                    <a:p>
                      <a:pPr algn="l">
                        <a:spcAft>
                          <a:spcPts val="0"/>
                        </a:spcAft>
                      </a:pPr>
                      <a:r>
                        <a:rPr lang="ru-RU" sz="1800" dirty="0">
                          <a:solidFill>
                            <a:srgbClr val="002060"/>
                          </a:solidFill>
                          <a:effectLst/>
                          <a:latin typeface="Arial" panose="020B0604020202020204" pitchFamily="34" charset="0"/>
                          <a:cs typeface="Arial" panose="020B0604020202020204" pitchFamily="34" charset="0"/>
                        </a:rPr>
                        <a:t>подготовительная группа, общеразвивающей направленности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6-7 лет</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ru-RU" sz="1800" dirty="0" smtClean="0">
                          <a:solidFill>
                            <a:srgbClr val="002060"/>
                          </a:solidFill>
                          <a:effectLst/>
                          <a:latin typeface="Arial" panose="020B0604020202020204" pitchFamily="34" charset="0"/>
                          <a:cs typeface="Arial" panose="020B0604020202020204" pitchFamily="34" charset="0"/>
                        </a:rPr>
                        <a:t>24</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0090" y="482062"/>
            <a:ext cx="1008110" cy="823904"/>
          </a:xfrm>
          <a:prstGeom prst="rect">
            <a:avLst/>
          </a:prstGeom>
        </p:spPr>
      </p:pic>
    </p:spTree>
    <p:extLst>
      <p:ext uri="{BB962C8B-B14F-4D97-AF65-F5344CB8AC3E}">
        <p14:creationId xmlns:p14="http://schemas.microsoft.com/office/powerpoint/2010/main" val="2093649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15974197"/>
              </p:ext>
            </p:extLst>
          </p:nvPr>
        </p:nvGraphicFramePr>
        <p:xfrm>
          <a:off x="323527" y="-16092708"/>
          <a:ext cx="8640962" cy="7646715"/>
        </p:xfrm>
        <a:graphic>
          <a:graphicData uri="http://schemas.openxmlformats.org/drawingml/2006/table">
            <a:tbl>
              <a:tblPr firstRow="1" firstCol="1" bandRow="1">
                <a:tableStyleId>{5C22544A-7EE6-4342-B048-85BDC9FD1C3A}</a:tableStyleId>
              </a:tblPr>
              <a:tblGrid>
                <a:gridCol w="2924260"/>
                <a:gridCol w="1518569"/>
                <a:gridCol w="2029551"/>
                <a:gridCol w="2168582"/>
              </a:tblGrid>
              <a:tr h="220774">
                <a:tc>
                  <a:txBody>
                    <a:bodyPr/>
                    <a:lstStyle/>
                    <a:p>
                      <a:pPr algn="ctr">
                        <a:spcAft>
                          <a:spcPts val="0"/>
                        </a:spcAft>
                      </a:pPr>
                      <a:r>
                        <a:rPr lang="ru-RU" sz="300" dirty="0">
                          <a:effectLst/>
                        </a:rPr>
                        <a:t>Мероприятие</a:t>
                      </a:r>
                      <a:endParaRPr lang="ru-RU"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Время</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Уровень</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Результат</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r>
              <a:tr h="1665221">
                <a:tc>
                  <a:txBody>
                    <a:bodyPr/>
                    <a:lstStyle/>
                    <a:p>
                      <a:pPr>
                        <a:spcAft>
                          <a:spcPts val="0"/>
                        </a:spcAft>
                      </a:pPr>
                      <a:r>
                        <a:rPr lang="ru-RU" sz="1800" dirty="0">
                          <a:effectLst/>
                          <a:latin typeface="Arial" panose="020B0604020202020204" pitchFamily="34" charset="0"/>
                          <a:cs typeface="Arial" panose="020B0604020202020204" pitchFamily="34" charset="0"/>
                        </a:rPr>
                        <a:t>Районный конкурс детских поделок «Новогодняя игрушка»</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Декабрь</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районный</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Сертификат за участие – 1 ребенок, диплом за 1 место – 1 ребенок, диплом за 2 место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2060560">
                <a:tc>
                  <a:txBody>
                    <a:bodyPr/>
                    <a:lstStyle/>
                    <a:p>
                      <a:pPr>
                        <a:spcAft>
                          <a:spcPts val="0"/>
                        </a:spcAft>
                      </a:pPr>
                      <a:r>
                        <a:rPr lang="ru-RU" sz="1800" dirty="0">
                          <a:effectLst/>
                          <a:latin typeface="Arial" panose="020B0604020202020204" pitchFamily="34" charset="0"/>
                          <a:cs typeface="Arial" panose="020B0604020202020204" pitchFamily="34" charset="0"/>
                        </a:rPr>
                        <a:t>Всероссийский центр гражданских и молодежных инициатив «Идея», г. Оренбург</a:t>
                      </a:r>
                    </a:p>
                    <a:p>
                      <a:pPr>
                        <a:spcAft>
                          <a:spcPts val="0"/>
                        </a:spcAft>
                      </a:pPr>
                      <a:r>
                        <a:rPr lang="en-US" sz="1800" dirty="0">
                          <a:effectLst/>
                          <a:latin typeface="Arial" panose="020B0604020202020204" pitchFamily="34" charset="0"/>
                          <a:cs typeface="Arial" panose="020B0604020202020204" pitchFamily="34" charset="0"/>
                        </a:rPr>
                        <a:t>II </a:t>
                      </a:r>
                      <a:r>
                        <a:rPr lang="ru-RU" sz="1800" dirty="0">
                          <a:effectLst/>
                          <a:latin typeface="Arial" panose="020B0604020202020204" pitchFamily="34" charset="0"/>
                          <a:cs typeface="Arial" panose="020B0604020202020204" pitchFamily="34" charset="0"/>
                        </a:rPr>
                        <a:t>Всероссийский экологический конкурс «Мы кормушку смастерили и столовую открыли!»</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Январь</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федеральный</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Благодарственное письмо – воспитателям Рябова И.Ю., Образцова О.А.</a:t>
                      </a:r>
                    </a:p>
                    <a:p>
                      <a:pPr>
                        <a:spcAft>
                          <a:spcPts val="0"/>
                        </a:spcAft>
                      </a:pPr>
                      <a:r>
                        <a:rPr lang="ru-RU" sz="1800" dirty="0">
                          <a:effectLst/>
                          <a:latin typeface="Arial" panose="020B0604020202020204" pitchFamily="34" charset="0"/>
                          <a:cs typeface="Arial" panose="020B0604020202020204" pitchFamily="34" charset="0"/>
                        </a:rPr>
                        <a:t>Диплом 1 степени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1110147">
                <a:tc>
                  <a:txBody>
                    <a:bodyPr/>
                    <a:lstStyle/>
                    <a:p>
                      <a:pPr>
                        <a:spcAft>
                          <a:spcPts val="0"/>
                        </a:spcAft>
                      </a:pPr>
                      <a:r>
                        <a:rPr lang="ru-RU" sz="1800">
                          <a:effectLst/>
                          <a:latin typeface="Arial" panose="020B0604020202020204" pitchFamily="34" charset="0"/>
                          <a:cs typeface="Arial" panose="020B0604020202020204" pitchFamily="34" charset="0"/>
                        </a:rPr>
                        <a:t>Муниципальный этап краевой экологической акции «Зимняя планета детства»</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Январь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районный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Участники – 24 семьи воспитанников.</a:t>
                      </a:r>
                    </a:p>
                    <a:p>
                      <a:pPr>
                        <a:spcAft>
                          <a:spcPts val="0"/>
                        </a:spcAft>
                      </a:pPr>
                      <a:r>
                        <a:rPr lang="ru-RU" sz="1800" dirty="0">
                          <a:effectLst/>
                          <a:latin typeface="Arial" panose="020B0604020202020204" pitchFamily="34" charset="0"/>
                          <a:cs typeface="Arial" panose="020B0604020202020204" pitchFamily="34" charset="0"/>
                        </a:rPr>
                        <a:t>Грамота семейной команде.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1480197">
                <a:tc>
                  <a:txBody>
                    <a:bodyPr/>
                    <a:lstStyle/>
                    <a:p>
                      <a:pPr algn="just">
                        <a:spcAft>
                          <a:spcPts val="0"/>
                        </a:spcAft>
                      </a:pPr>
                      <a:r>
                        <a:rPr lang="ru-RU" sz="1800">
                          <a:effectLst/>
                          <a:latin typeface="Arial" panose="020B0604020202020204" pitchFamily="34" charset="0"/>
                          <a:cs typeface="Arial" panose="020B0604020202020204" pitchFamily="34" charset="0"/>
                        </a:rPr>
                        <a:t>Всероссийский центр гражданских и молодежных инициатив «Идея»</a:t>
                      </a:r>
                    </a:p>
                    <a:p>
                      <a:pPr algn="just">
                        <a:spcAft>
                          <a:spcPts val="0"/>
                        </a:spcAft>
                      </a:pPr>
                      <a:r>
                        <a:rPr lang="ru-RU" sz="1800">
                          <a:effectLst/>
                          <a:latin typeface="Arial" panose="020B0604020202020204" pitchFamily="34" charset="0"/>
                          <a:cs typeface="Arial" panose="020B0604020202020204" pitchFamily="34" charset="0"/>
                        </a:rPr>
                        <a:t>Всероссийский конкурс детского рисунка «Я рисую, как умею!»</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Февраль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федеральный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just">
                        <a:spcAft>
                          <a:spcPts val="0"/>
                        </a:spcAft>
                      </a:pPr>
                      <a:r>
                        <a:rPr lang="ru-RU" sz="1800" dirty="0">
                          <a:effectLst/>
                          <a:latin typeface="Arial" panose="020B0604020202020204" pitchFamily="34" charset="0"/>
                          <a:cs typeface="Arial" panose="020B0604020202020204" pitchFamily="34" charset="0"/>
                        </a:rPr>
                        <a:t>Диплом 1 степени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bl>
          </a:graphicData>
        </a:graphic>
      </p:graphicFrame>
      <p:sp>
        <p:nvSpPr>
          <p:cNvPr id="3" name="Rectangle 1"/>
          <p:cNvSpPr>
            <a:spLocks noChangeArrowheads="1"/>
          </p:cNvSpPr>
          <p:nvPr/>
        </p:nvSpPr>
        <p:spPr bwMode="auto">
          <a:xfrm>
            <a:off x="-324544" y="332656"/>
            <a:ext cx="84969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rPr>
              <a:t>Участие воспитанников ДОУ в конкурсах и мероприятиях.</a:t>
            </a:r>
            <a:endParaRPr kumimoji="0" lang="ru-RU" sz="2000" b="0" i="0" u="none" strike="noStrike" cap="none" normalizeH="0" baseline="0" dirty="0" smtClean="0">
              <a:ln>
                <a:noFill/>
              </a:ln>
              <a:solidFill>
                <a:schemeClr val="tx1">
                  <a:lumMod val="85000"/>
                </a:schemeClr>
              </a:solidFill>
              <a:effectLst/>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427977595"/>
              </p:ext>
            </p:extLst>
          </p:nvPr>
        </p:nvGraphicFramePr>
        <p:xfrm>
          <a:off x="179512" y="748459"/>
          <a:ext cx="8712968" cy="5760720"/>
        </p:xfrm>
        <a:graphic>
          <a:graphicData uri="http://schemas.openxmlformats.org/drawingml/2006/table">
            <a:tbl>
              <a:tblPr firstRow="1" firstCol="1" bandRow="1">
                <a:tableStyleId>{5C22544A-7EE6-4342-B048-85BDC9FD1C3A}</a:tableStyleId>
              </a:tblPr>
              <a:tblGrid>
                <a:gridCol w="3457083"/>
                <a:gridCol w="2332117"/>
                <a:gridCol w="2923768"/>
              </a:tblGrid>
              <a:tr h="82114">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Мероприятие</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Уровень</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Результат</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r h="1771029">
                <a:tc>
                  <a:txBody>
                    <a:bodyPr/>
                    <a:lstStyle/>
                    <a:p>
                      <a:pPr>
                        <a:spcAft>
                          <a:spcPts val="0"/>
                        </a:spcAft>
                      </a:pPr>
                      <a:r>
                        <a:rPr lang="ru-RU" sz="1800" dirty="0">
                          <a:solidFill>
                            <a:srgbClr val="002060"/>
                          </a:solidFill>
                          <a:effectLst/>
                          <a:latin typeface="Arial" panose="020B0604020202020204" pitchFamily="34" charset="0"/>
                          <a:cs typeface="Arial" panose="020B0604020202020204" pitchFamily="34" charset="0"/>
                        </a:rPr>
                        <a:t>Всероссийский центр гражданских и молодежных инициатив «Идея», г. Оренбург</a:t>
                      </a:r>
                    </a:p>
                    <a:p>
                      <a:pPr>
                        <a:spcAft>
                          <a:spcPts val="0"/>
                        </a:spcAft>
                      </a:pPr>
                      <a:r>
                        <a:rPr lang="en-US" sz="1800" dirty="0">
                          <a:solidFill>
                            <a:srgbClr val="002060"/>
                          </a:solidFill>
                          <a:effectLst/>
                          <a:latin typeface="Arial" panose="020B0604020202020204" pitchFamily="34" charset="0"/>
                          <a:cs typeface="Arial" panose="020B0604020202020204" pitchFamily="34" charset="0"/>
                        </a:rPr>
                        <a:t>II </a:t>
                      </a:r>
                      <a:r>
                        <a:rPr lang="ru-RU" sz="1800" dirty="0">
                          <a:solidFill>
                            <a:srgbClr val="002060"/>
                          </a:solidFill>
                          <a:effectLst/>
                          <a:latin typeface="Arial" panose="020B0604020202020204" pitchFamily="34" charset="0"/>
                          <a:cs typeface="Arial" panose="020B0604020202020204" pitchFamily="34" charset="0"/>
                        </a:rPr>
                        <a:t>Всероссийский экологический конкурс «Мы кормушку смастерили и столовую открыли!»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федеральный</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spcAft>
                          <a:spcPts val="0"/>
                        </a:spcAft>
                      </a:pPr>
                      <a:r>
                        <a:rPr lang="ru-RU" sz="1800" dirty="0">
                          <a:solidFill>
                            <a:srgbClr val="002060"/>
                          </a:solidFill>
                          <a:effectLst/>
                          <a:latin typeface="Arial" panose="020B0604020202020204" pitchFamily="34" charset="0"/>
                          <a:cs typeface="Arial" panose="020B0604020202020204" pitchFamily="34" charset="0"/>
                        </a:rPr>
                        <a:t>Благодарственное письмо – </a:t>
                      </a:r>
                      <a:endParaRPr lang="ru-RU" sz="1800" dirty="0" smtClean="0">
                        <a:solidFill>
                          <a:srgbClr val="002060"/>
                        </a:solidFill>
                        <a:effectLst/>
                        <a:latin typeface="Arial" panose="020B0604020202020204" pitchFamily="34" charset="0"/>
                        <a:cs typeface="Arial" panose="020B0604020202020204" pitchFamily="34" charset="0"/>
                      </a:endParaRP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воспитателям </a:t>
                      </a: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Рябова </a:t>
                      </a:r>
                      <a:r>
                        <a:rPr lang="ru-RU" sz="1800" dirty="0">
                          <a:solidFill>
                            <a:srgbClr val="002060"/>
                          </a:solidFill>
                          <a:effectLst/>
                          <a:latin typeface="Arial" panose="020B0604020202020204" pitchFamily="34" charset="0"/>
                          <a:cs typeface="Arial" panose="020B0604020202020204" pitchFamily="34" charset="0"/>
                        </a:rPr>
                        <a:t>И.Ю., </a:t>
                      </a:r>
                      <a:endParaRPr lang="ru-RU" sz="1800" dirty="0" smtClean="0">
                        <a:solidFill>
                          <a:srgbClr val="002060"/>
                        </a:solidFill>
                        <a:effectLst/>
                        <a:latin typeface="Arial" panose="020B0604020202020204" pitchFamily="34" charset="0"/>
                        <a:cs typeface="Arial" panose="020B0604020202020204" pitchFamily="34" charset="0"/>
                      </a:endParaRP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Диплом 1</a:t>
                      </a: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 </a:t>
                      </a:r>
                      <a:r>
                        <a:rPr lang="ru-RU" sz="1800" dirty="0">
                          <a:solidFill>
                            <a:srgbClr val="002060"/>
                          </a:solidFill>
                          <a:effectLst/>
                          <a:latin typeface="Arial" panose="020B0604020202020204" pitchFamily="34" charset="0"/>
                          <a:cs typeface="Arial" panose="020B0604020202020204" pitchFamily="34" charset="0"/>
                        </a:rPr>
                        <a:t>степени – </a:t>
                      </a:r>
                      <a:endParaRPr lang="ru-RU" sz="1800" dirty="0" smtClean="0">
                        <a:solidFill>
                          <a:srgbClr val="002060"/>
                        </a:solidFill>
                        <a:effectLst/>
                        <a:latin typeface="Arial" panose="020B0604020202020204" pitchFamily="34" charset="0"/>
                        <a:cs typeface="Arial" panose="020B0604020202020204" pitchFamily="34" charset="0"/>
                      </a:endParaRP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1 </a:t>
                      </a:r>
                      <a:r>
                        <a:rPr lang="ru-RU" sz="1800" dirty="0">
                          <a:solidFill>
                            <a:srgbClr val="002060"/>
                          </a:solidFill>
                          <a:effectLst/>
                          <a:latin typeface="Arial" panose="020B0604020202020204" pitchFamily="34" charset="0"/>
                          <a:cs typeface="Arial" panose="020B0604020202020204" pitchFamily="34" charset="0"/>
                        </a:rPr>
                        <a:t>ребенок.</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r h="1180686">
                <a:tc>
                  <a:txBody>
                    <a:bodyPr/>
                    <a:lstStyle/>
                    <a:p>
                      <a:pPr>
                        <a:spcAft>
                          <a:spcPts val="0"/>
                        </a:spcAft>
                      </a:pPr>
                      <a:r>
                        <a:rPr lang="ru-RU" sz="1800" dirty="0">
                          <a:solidFill>
                            <a:srgbClr val="002060"/>
                          </a:solidFill>
                          <a:effectLst/>
                          <a:latin typeface="Arial" panose="020B0604020202020204" pitchFamily="34" charset="0"/>
                          <a:cs typeface="Arial" panose="020B0604020202020204" pitchFamily="34" charset="0"/>
                        </a:rPr>
                        <a:t>Муниципальный этап краевой экологической акции «Зимняя планета детства»</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районный</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spcAft>
                          <a:spcPts val="0"/>
                        </a:spcAft>
                      </a:pPr>
                      <a:r>
                        <a:rPr lang="ru-RU" sz="1800" dirty="0">
                          <a:solidFill>
                            <a:srgbClr val="002060"/>
                          </a:solidFill>
                          <a:effectLst/>
                          <a:latin typeface="Arial" panose="020B0604020202020204" pitchFamily="34" charset="0"/>
                          <a:cs typeface="Arial" panose="020B0604020202020204" pitchFamily="34" charset="0"/>
                        </a:rPr>
                        <a:t>Участники – </a:t>
                      </a:r>
                      <a:endParaRPr lang="ru-RU" sz="1800" dirty="0" smtClean="0">
                        <a:solidFill>
                          <a:srgbClr val="002060"/>
                        </a:solidFill>
                        <a:effectLst/>
                        <a:latin typeface="Arial" panose="020B0604020202020204" pitchFamily="34" charset="0"/>
                        <a:cs typeface="Arial" panose="020B0604020202020204" pitchFamily="34" charset="0"/>
                      </a:endParaRP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24 </a:t>
                      </a:r>
                      <a:r>
                        <a:rPr lang="ru-RU" sz="1800" dirty="0">
                          <a:solidFill>
                            <a:srgbClr val="002060"/>
                          </a:solidFill>
                          <a:effectLst/>
                          <a:latin typeface="Arial" panose="020B0604020202020204" pitchFamily="34" charset="0"/>
                          <a:cs typeface="Arial" panose="020B0604020202020204" pitchFamily="34" charset="0"/>
                        </a:rPr>
                        <a:t>семьи </a:t>
                      </a:r>
                      <a:endParaRPr lang="ru-RU" sz="1800" dirty="0" smtClean="0">
                        <a:solidFill>
                          <a:srgbClr val="002060"/>
                        </a:solidFill>
                        <a:effectLst/>
                        <a:latin typeface="Arial" panose="020B0604020202020204" pitchFamily="34" charset="0"/>
                        <a:cs typeface="Arial" panose="020B0604020202020204" pitchFamily="34" charset="0"/>
                      </a:endParaRP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воспитанников</a:t>
                      </a:r>
                      <a:r>
                        <a:rPr lang="ru-RU" sz="1800" dirty="0">
                          <a:solidFill>
                            <a:srgbClr val="002060"/>
                          </a:solidFill>
                          <a:effectLst/>
                          <a:latin typeface="Arial" panose="020B0604020202020204" pitchFamily="34" charset="0"/>
                          <a:cs typeface="Arial" panose="020B0604020202020204" pitchFamily="34" charset="0"/>
                        </a:rPr>
                        <a:t>.</a:t>
                      </a:r>
                    </a:p>
                    <a:p>
                      <a:pPr>
                        <a:spcAft>
                          <a:spcPts val="0"/>
                        </a:spcAft>
                      </a:pPr>
                      <a:r>
                        <a:rPr lang="ru-RU" sz="1800" dirty="0">
                          <a:solidFill>
                            <a:srgbClr val="002060"/>
                          </a:solidFill>
                          <a:effectLst/>
                          <a:latin typeface="Arial" panose="020B0604020202020204" pitchFamily="34" charset="0"/>
                          <a:cs typeface="Arial" panose="020B0604020202020204" pitchFamily="34" charset="0"/>
                        </a:rPr>
                        <a:t>Грамота </a:t>
                      </a:r>
                      <a:endParaRPr lang="ru-RU" sz="1800" dirty="0" smtClean="0">
                        <a:solidFill>
                          <a:srgbClr val="002060"/>
                        </a:solidFill>
                        <a:effectLst/>
                        <a:latin typeface="Arial" panose="020B0604020202020204" pitchFamily="34" charset="0"/>
                        <a:cs typeface="Arial" panose="020B0604020202020204" pitchFamily="34" charset="0"/>
                      </a:endParaRP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семейной </a:t>
                      </a:r>
                    </a:p>
                    <a:p>
                      <a:pPr>
                        <a:spcAft>
                          <a:spcPts val="0"/>
                        </a:spcAft>
                      </a:pPr>
                      <a:r>
                        <a:rPr lang="ru-RU" sz="1800" dirty="0" smtClean="0">
                          <a:solidFill>
                            <a:srgbClr val="002060"/>
                          </a:solidFill>
                          <a:effectLst/>
                          <a:latin typeface="Arial" panose="020B0604020202020204" pitchFamily="34" charset="0"/>
                          <a:cs typeface="Arial" panose="020B0604020202020204" pitchFamily="34" charset="0"/>
                        </a:rPr>
                        <a:t>команде</a:t>
                      </a:r>
                      <a:r>
                        <a:rPr lang="ru-RU" sz="1800" dirty="0">
                          <a:solidFill>
                            <a:srgbClr val="002060"/>
                          </a:solidFill>
                          <a:effectLst/>
                          <a:latin typeface="Arial" panose="020B0604020202020204" pitchFamily="34" charset="0"/>
                          <a:cs typeface="Arial" panose="020B0604020202020204" pitchFamily="34" charset="0"/>
                        </a:rPr>
                        <a:t>.</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r h="1377467">
                <a:tc>
                  <a:txBody>
                    <a:bodyPr/>
                    <a:lstStyle/>
                    <a:p>
                      <a:pPr algn="just">
                        <a:spcAft>
                          <a:spcPts val="0"/>
                        </a:spcAft>
                      </a:pPr>
                      <a:r>
                        <a:rPr lang="ru-RU" sz="1800">
                          <a:solidFill>
                            <a:srgbClr val="002060"/>
                          </a:solidFill>
                          <a:effectLst/>
                          <a:latin typeface="Arial" panose="020B0604020202020204" pitchFamily="34" charset="0"/>
                          <a:cs typeface="Arial" panose="020B0604020202020204" pitchFamily="34" charset="0"/>
                        </a:rPr>
                        <a:t>Всероссийский центр гражданских и молодежных инициатив «Идея»</a:t>
                      </a:r>
                    </a:p>
                    <a:p>
                      <a:pPr algn="just">
                        <a:spcAft>
                          <a:spcPts val="0"/>
                        </a:spcAft>
                      </a:pPr>
                      <a:r>
                        <a:rPr lang="ru-RU" sz="1800">
                          <a:solidFill>
                            <a:srgbClr val="002060"/>
                          </a:solidFill>
                          <a:effectLst/>
                          <a:latin typeface="Arial" panose="020B0604020202020204" pitchFamily="34" charset="0"/>
                          <a:cs typeface="Arial" panose="020B0604020202020204" pitchFamily="34" charset="0"/>
                        </a:rPr>
                        <a:t>Всероссийский конкурс детского рисунка «Я рисую, как умею!»</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федеральный</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just">
                        <a:spcAft>
                          <a:spcPts val="0"/>
                        </a:spcAft>
                      </a:pPr>
                      <a:r>
                        <a:rPr lang="ru-RU" sz="1800" dirty="0">
                          <a:solidFill>
                            <a:srgbClr val="002060"/>
                          </a:solidFill>
                          <a:effectLst/>
                          <a:latin typeface="Arial" panose="020B0604020202020204" pitchFamily="34" charset="0"/>
                          <a:cs typeface="Arial" panose="020B0604020202020204" pitchFamily="34" charset="0"/>
                        </a:rPr>
                        <a:t>Диплом 1 </a:t>
                      </a:r>
                      <a:endParaRPr lang="ru-RU" sz="1800" dirty="0" smtClean="0">
                        <a:solidFill>
                          <a:srgbClr val="002060"/>
                        </a:solidFill>
                        <a:effectLst/>
                        <a:latin typeface="Arial" panose="020B0604020202020204" pitchFamily="34" charset="0"/>
                        <a:cs typeface="Arial" panose="020B0604020202020204" pitchFamily="34" charset="0"/>
                      </a:endParaRPr>
                    </a:p>
                    <a:p>
                      <a:pPr algn="just">
                        <a:spcAft>
                          <a:spcPts val="0"/>
                        </a:spcAft>
                      </a:pPr>
                      <a:r>
                        <a:rPr lang="ru-RU" sz="1800" dirty="0" smtClean="0">
                          <a:solidFill>
                            <a:srgbClr val="002060"/>
                          </a:solidFill>
                          <a:effectLst/>
                          <a:latin typeface="Arial" panose="020B0604020202020204" pitchFamily="34" charset="0"/>
                          <a:cs typeface="Arial" panose="020B0604020202020204" pitchFamily="34" charset="0"/>
                        </a:rPr>
                        <a:t>степени </a:t>
                      </a:r>
                      <a:r>
                        <a:rPr lang="ru-RU" sz="1800" dirty="0">
                          <a:solidFill>
                            <a:srgbClr val="002060"/>
                          </a:solidFill>
                          <a:effectLst/>
                          <a:latin typeface="Arial" panose="020B0604020202020204" pitchFamily="34" charset="0"/>
                          <a:cs typeface="Arial" panose="020B0604020202020204" pitchFamily="34" charset="0"/>
                        </a:rPr>
                        <a:t>– 1 </a:t>
                      </a:r>
                      <a:endParaRPr lang="ru-RU" sz="1800" dirty="0" smtClean="0">
                        <a:solidFill>
                          <a:srgbClr val="002060"/>
                        </a:solidFill>
                        <a:effectLst/>
                        <a:latin typeface="Arial" panose="020B0604020202020204" pitchFamily="34" charset="0"/>
                        <a:cs typeface="Arial" panose="020B0604020202020204" pitchFamily="34" charset="0"/>
                      </a:endParaRPr>
                    </a:p>
                    <a:p>
                      <a:pPr algn="just">
                        <a:spcAft>
                          <a:spcPts val="0"/>
                        </a:spcAft>
                      </a:pPr>
                      <a:r>
                        <a:rPr lang="ru-RU" sz="1800" dirty="0" smtClean="0">
                          <a:solidFill>
                            <a:srgbClr val="002060"/>
                          </a:solidFill>
                          <a:effectLst/>
                          <a:latin typeface="Arial" panose="020B0604020202020204" pitchFamily="34" charset="0"/>
                          <a:cs typeface="Arial" panose="020B0604020202020204" pitchFamily="34" charset="0"/>
                        </a:rPr>
                        <a:t>ребенок</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bl>
          </a:graphicData>
        </a:graphic>
      </p:graphicFrame>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986"/>
            <a:ext cx="828093" cy="67678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2647" y="4869160"/>
            <a:ext cx="1171822" cy="161297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40114" y="3238937"/>
            <a:ext cx="1131003" cy="155679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3064" y="1772816"/>
            <a:ext cx="1763688" cy="1281312"/>
          </a:xfrm>
          <a:prstGeom prst="rect">
            <a:avLst/>
          </a:prstGeom>
        </p:spPr>
      </p:pic>
    </p:spTree>
    <p:extLst>
      <p:ext uri="{BB962C8B-B14F-4D97-AF65-F5344CB8AC3E}">
        <p14:creationId xmlns:p14="http://schemas.microsoft.com/office/powerpoint/2010/main" val="4284173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15974197"/>
              </p:ext>
            </p:extLst>
          </p:nvPr>
        </p:nvGraphicFramePr>
        <p:xfrm>
          <a:off x="323527" y="-16092708"/>
          <a:ext cx="8640962" cy="7646715"/>
        </p:xfrm>
        <a:graphic>
          <a:graphicData uri="http://schemas.openxmlformats.org/drawingml/2006/table">
            <a:tbl>
              <a:tblPr firstRow="1" firstCol="1" bandRow="1">
                <a:tableStyleId>{5C22544A-7EE6-4342-B048-85BDC9FD1C3A}</a:tableStyleId>
              </a:tblPr>
              <a:tblGrid>
                <a:gridCol w="2924260"/>
                <a:gridCol w="1518569"/>
                <a:gridCol w="2029551"/>
                <a:gridCol w="2168582"/>
              </a:tblGrid>
              <a:tr h="220774">
                <a:tc>
                  <a:txBody>
                    <a:bodyPr/>
                    <a:lstStyle/>
                    <a:p>
                      <a:pPr algn="ctr">
                        <a:spcAft>
                          <a:spcPts val="0"/>
                        </a:spcAft>
                      </a:pPr>
                      <a:r>
                        <a:rPr lang="ru-RU" sz="300" dirty="0">
                          <a:effectLst/>
                        </a:rPr>
                        <a:t>Мероприятие</a:t>
                      </a:r>
                      <a:endParaRPr lang="ru-RU"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Время</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Уровень</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Результат</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r>
              <a:tr h="1665221">
                <a:tc>
                  <a:txBody>
                    <a:bodyPr/>
                    <a:lstStyle/>
                    <a:p>
                      <a:pPr>
                        <a:spcAft>
                          <a:spcPts val="0"/>
                        </a:spcAft>
                      </a:pPr>
                      <a:r>
                        <a:rPr lang="ru-RU" sz="1800" dirty="0">
                          <a:effectLst/>
                          <a:latin typeface="Arial" panose="020B0604020202020204" pitchFamily="34" charset="0"/>
                          <a:cs typeface="Arial" panose="020B0604020202020204" pitchFamily="34" charset="0"/>
                        </a:rPr>
                        <a:t>Районный конкурс детских поделок «Новогодняя игрушка»</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Декабрь</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районный</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Сертификат за участие – 1 ребенок, диплом за 1 место – 1 ребенок, диплом за 2 место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2060560">
                <a:tc>
                  <a:txBody>
                    <a:bodyPr/>
                    <a:lstStyle/>
                    <a:p>
                      <a:pPr>
                        <a:spcAft>
                          <a:spcPts val="0"/>
                        </a:spcAft>
                      </a:pPr>
                      <a:r>
                        <a:rPr lang="ru-RU" sz="1800" dirty="0">
                          <a:effectLst/>
                          <a:latin typeface="Arial" panose="020B0604020202020204" pitchFamily="34" charset="0"/>
                          <a:cs typeface="Arial" panose="020B0604020202020204" pitchFamily="34" charset="0"/>
                        </a:rPr>
                        <a:t>Всероссийский центр гражданских и молодежных инициатив «Идея», г. Оренбург</a:t>
                      </a:r>
                    </a:p>
                    <a:p>
                      <a:pPr>
                        <a:spcAft>
                          <a:spcPts val="0"/>
                        </a:spcAft>
                      </a:pPr>
                      <a:r>
                        <a:rPr lang="en-US" sz="1800" dirty="0">
                          <a:effectLst/>
                          <a:latin typeface="Arial" panose="020B0604020202020204" pitchFamily="34" charset="0"/>
                          <a:cs typeface="Arial" panose="020B0604020202020204" pitchFamily="34" charset="0"/>
                        </a:rPr>
                        <a:t>II </a:t>
                      </a:r>
                      <a:r>
                        <a:rPr lang="ru-RU" sz="1800" dirty="0">
                          <a:effectLst/>
                          <a:latin typeface="Arial" panose="020B0604020202020204" pitchFamily="34" charset="0"/>
                          <a:cs typeface="Arial" panose="020B0604020202020204" pitchFamily="34" charset="0"/>
                        </a:rPr>
                        <a:t>Всероссийский экологический конкурс «Мы кормушку смастерили и столовую открыли!»</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Январь</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федеральный</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Благодарственное письмо – воспитателям Рябова И.Ю., Образцова О.А.</a:t>
                      </a:r>
                    </a:p>
                    <a:p>
                      <a:pPr>
                        <a:spcAft>
                          <a:spcPts val="0"/>
                        </a:spcAft>
                      </a:pPr>
                      <a:r>
                        <a:rPr lang="ru-RU" sz="1800" dirty="0">
                          <a:effectLst/>
                          <a:latin typeface="Arial" panose="020B0604020202020204" pitchFamily="34" charset="0"/>
                          <a:cs typeface="Arial" panose="020B0604020202020204" pitchFamily="34" charset="0"/>
                        </a:rPr>
                        <a:t>Диплом 1 степени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1110147">
                <a:tc>
                  <a:txBody>
                    <a:bodyPr/>
                    <a:lstStyle/>
                    <a:p>
                      <a:pPr>
                        <a:spcAft>
                          <a:spcPts val="0"/>
                        </a:spcAft>
                      </a:pPr>
                      <a:r>
                        <a:rPr lang="ru-RU" sz="1800">
                          <a:effectLst/>
                          <a:latin typeface="Arial" panose="020B0604020202020204" pitchFamily="34" charset="0"/>
                          <a:cs typeface="Arial" panose="020B0604020202020204" pitchFamily="34" charset="0"/>
                        </a:rPr>
                        <a:t>Муниципальный этап краевой экологической акции «Зимняя планета детства»</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Январь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районный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Участники – 24 семьи воспитанников.</a:t>
                      </a:r>
                    </a:p>
                    <a:p>
                      <a:pPr>
                        <a:spcAft>
                          <a:spcPts val="0"/>
                        </a:spcAft>
                      </a:pPr>
                      <a:r>
                        <a:rPr lang="ru-RU" sz="1800" dirty="0">
                          <a:effectLst/>
                          <a:latin typeface="Arial" panose="020B0604020202020204" pitchFamily="34" charset="0"/>
                          <a:cs typeface="Arial" panose="020B0604020202020204" pitchFamily="34" charset="0"/>
                        </a:rPr>
                        <a:t>Грамота семейной команде.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1480197">
                <a:tc>
                  <a:txBody>
                    <a:bodyPr/>
                    <a:lstStyle/>
                    <a:p>
                      <a:pPr algn="just">
                        <a:spcAft>
                          <a:spcPts val="0"/>
                        </a:spcAft>
                      </a:pPr>
                      <a:r>
                        <a:rPr lang="ru-RU" sz="1800">
                          <a:effectLst/>
                          <a:latin typeface="Arial" panose="020B0604020202020204" pitchFamily="34" charset="0"/>
                          <a:cs typeface="Arial" panose="020B0604020202020204" pitchFamily="34" charset="0"/>
                        </a:rPr>
                        <a:t>Всероссийский центр гражданских и молодежных инициатив «Идея»</a:t>
                      </a:r>
                    </a:p>
                    <a:p>
                      <a:pPr algn="just">
                        <a:spcAft>
                          <a:spcPts val="0"/>
                        </a:spcAft>
                      </a:pPr>
                      <a:r>
                        <a:rPr lang="ru-RU" sz="1800">
                          <a:effectLst/>
                          <a:latin typeface="Arial" panose="020B0604020202020204" pitchFamily="34" charset="0"/>
                          <a:cs typeface="Arial" panose="020B0604020202020204" pitchFamily="34" charset="0"/>
                        </a:rPr>
                        <a:t>Всероссийский конкурс детского рисунка «Я рисую, как умею!»</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Февраль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федеральный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just">
                        <a:spcAft>
                          <a:spcPts val="0"/>
                        </a:spcAft>
                      </a:pPr>
                      <a:r>
                        <a:rPr lang="ru-RU" sz="1800" dirty="0">
                          <a:effectLst/>
                          <a:latin typeface="Arial" panose="020B0604020202020204" pitchFamily="34" charset="0"/>
                          <a:cs typeface="Arial" panose="020B0604020202020204" pitchFamily="34" charset="0"/>
                        </a:rPr>
                        <a:t>Диплом 1 степени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bl>
          </a:graphicData>
        </a:graphic>
      </p:graphicFrame>
      <p:sp>
        <p:nvSpPr>
          <p:cNvPr id="3" name="Rectangle 1"/>
          <p:cNvSpPr>
            <a:spLocks noChangeArrowheads="1"/>
          </p:cNvSpPr>
          <p:nvPr/>
        </p:nvSpPr>
        <p:spPr bwMode="auto">
          <a:xfrm>
            <a:off x="467544" y="260648"/>
            <a:ext cx="63367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rPr>
              <a:t>Участие воспитанников ДОУ в конкурсах и мероприятиях.</a:t>
            </a:r>
            <a:endParaRPr kumimoji="0" lang="ru-RU" sz="2000" b="0" i="0" u="none" strike="noStrike" cap="none" normalizeH="0" baseline="0" dirty="0" smtClean="0">
              <a:ln>
                <a:noFill/>
              </a:ln>
              <a:solidFill>
                <a:schemeClr val="tx1">
                  <a:lumMod val="85000"/>
                </a:schemeClr>
              </a:solidFill>
              <a:effectLst/>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968443120"/>
              </p:ext>
            </p:extLst>
          </p:nvPr>
        </p:nvGraphicFramePr>
        <p:xfrm>
          <a:off x="179512" y="1228568"/>
          <a:ext cx="8712970" cy="5486400"/>
        </p:xfrm>
        <a:graphic>
          <a:graphicData uri="http://schemas.openxmlformats.org/drawingml/2006/table">
            <a:tbl>
              <a:tblPr firstRow="1" firstCol="1" bandRow="1">
                <a:tableStyleId>{5C22544A-7EE6-4342-B048-85BDC9FD1C3A}</a:tableStyleId>
              </a:tblPr>
              <a:tblGrid>
                <a:gridCol w="3606096"/>
                <a:gridCol w="2432640"/>
                <a:gridCol w="2674234"/>
              </a:tblGrid>
              <a:tr h="82114">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Мероприятие</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Уровень</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Результат</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r h="1771029">
                <a:tc>
                  <a:txBody>
                    <a:bodyPr/>
                    <a:lstStyle/>
                    <a:p>
                      <a:pP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Международный конкурс «Охрана труда глазами детей»</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smtClean="0">
                          <a:solidFill>
                            <a:srgbClr val="002060"/>
                          </a:solidFill>
                          <a:effectLst/>
                          <a:latin typeface="Arial" panose="020B0604020202020204" pitchFamily="34" charset="0"/>
                          <a:ea typeface="+mn-ea"/>
                          <a:cs typeface="Arial" panose="020B0604020202020204" pitchFamily="34" charset="0"/>
                        </a:rPr>
                        <a:t>международный</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Благодарность</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 </a:t>
                      </a:r>
                      <a:r>
                        <a:rPr lang="ru-RU" sz="1800" baseline="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Шлапаковой</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Софьи,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Ефименко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Софии.</a:t>
                      </a:r>
                    </a:p>
                    <a:p>
                      <a:pPr>
                        <a:spcAft>
                          <a:spcPts val="0"/>
                        </a:spcAft>
                      </a:pPr>
                      <a:endPar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r h="1180686">
                <a:tc>
                  <a:txBody>
                    <a:bodyPr/>
                    <a:lstStyle/>
                    <a:p>
                      <a:pP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Международный</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конкурс детских рисунков «Охрана труда глазами юных жителей Земли»</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международный</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Благодарственное письмо от международной ассоциации практикующих специалистов в области охраны труда - Бортник Василине</a:t>
                      </a:r>
                      <a:endPar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bl>
          </a:graphicData>
        </a:graphic>
      </p:graphicFrame>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148446"/>
            <a:ext cx="1008110" cy="82390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0568" y="2420888"/>
            <a:ext cx="1235630" cy="170080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8500" y="2420888"/>
            <a:ext cx="1235630" cy="170080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3968" y="4869160"/>
            <a:ext cx="2240405" cy="1627645"/>
          </a:xfrm>
          <a:prstGeom prst="rect">
            <a:avLst/>
          </a:prstGeom>
        </p:spPr>
      </p:pic>
    </p:spTree>
    <p:extLst>
      <p:ext uri="{BB962C8B-B14F-4D97-AF65-F5344CB8AC3E}">
        <p14:creationId xmlns:p14="http://schemas.microsoft.com/office/powerpoint/2010/main" val="1375762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60" y="0"/>
            <a:ext cx="6477000" cy="1143000"/>
          </a:xfrm>
        </p:spPr>
        <p:txBody>
          <a:bodyPr/>
          <a:lstStyle/>
          <a:p>
            <a:r>
              <a:rPr lang="ru-RU" sz="2400" dirty="0" smtClean="0">
                <a:latin typeface="Arial" panose="020B0604020202020204" pitchFamily="34" charset="0"/>
                <a:cs typeface="Arial" panose="020B0604020202020204" pitchFamily="34" charset="0"/>
              </a:rPr>
              <a:t>Структура управления в МБДОУ</a:t>
            </a:r>
            <a:endParaRPr lang="ru-RU" sz="2400" dirty="0">
              <a:latin typeface="Arial" panose="020B0604020202020204" pitchFamily="34" charset="0"/>
              <a:cs typeface="Arial" panose="020B0604020202020204" pitchFamily="34" charset="0"/>
            </a:endParaRPr>
          </a:p>
        </p:txBody>
      </p:sp>
      <p:sp>
        <p:nvSpPr>
          <p:cNvPr id="3" name="Text Box 2"/>
          <p:cNvSpPr txBox="1">
            <a:spLocks noChangeArrowheads="1"/>
          </p:cNvSpPr>
          <p:nvPr/>
        </p:nvSpPr>
        <p:spPr bwMode="auto">
          <a:xfrm>
            <a:off x="2855117" y="1057213"/>
            <a:ext cx="3933826" cy="923330"/>
          </a:xfrm>
          <a:prstGeom prst="rect">
            <a:avLst/>
          </a:prstGeom>
          <a:solidFill>
            <a:srgbClr val="B8CCE4"/>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Учредитель</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Администрация </a:t>
            </a:r>
            <a:r>
              <a:rPr kumimoji="0" lang="ru-RU" b="0" i="0" u="none" strike="noStrike" cap="none" normalizeH="0" baseline="0" dirty="0" err="1" smtClean="0">
                <a:ln>
                  <a:noFill/>
                </a:ln>
                <a:solidFill>
                  <a:srgbClr val="002060"/>
                </a:solidFill>
                <a:effectLst/>
                <a:latin typeface="Arial" panose="020B0604020202020204" pitchFamily="34" charset="0"/>
                <a:cs typeface="Arial" panose="020B0604020202020204" pitchFamily="34" charset="0"/>
              </a:rPr>
              <a:t>Канского</a:t>
            </a:r>
            <a:r>
              <a:rPr kumimoji="0" lang="ru-RU"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района, </a:t>
            </a:r>
            <a:r>
              <a:rPr kumimoji="0" lang="ru-RU"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Красноярского </a:t>
            </a:r>
            <a:r>
              <a:rPr kumimoji="0" lang="ru-RU"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края</a:t>
            </a:r>
          </a:p>
        </p:txBody>
      </p:sp>
      <p:sp>
        <p:nvSpPr>
          <p:cNvPr id="7" name="Text Box 4"/>
          <p:cNvSpPr txBox="1">
            <a:spLocks noChangeArrowheads="1"/>
          </p:cNvSpPr>
          <p:nvPr/>
        </p:nvSpPr>
        <p:spPr bwMode="auto">
          <a:xfrm>
            <a:off x="3662477" y="4989877"/>
            <a:ext cx="2252663" cy="1200329"/>
          </a:xfrm>
          <a:prstGeom prst="rect">
            <a:avLst/>
          </a:prstGeom>
          <a:solidFill>
            <a:srgbClr val="B8CCE4"/>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Заведующий МБДОУ «</a:t>
            </a:r>
            <a:r>
              <a:rPr kumimoji="0" lang="ru-RU" b="1" i="0" u="sng" strike="noStrike" cap="none" normalizeH="0" baseline="0" dirty="0" err="1" smtClean="0">
                <a:ln>
                  <a:noFill/>
                </a:ln>
                <a:solidFill>
                  <a:srgbClr val="002060"/>
                </a:solidFill>
                <a:effectLst/>
                <a:latin typeface="Arial" panose="020B0604020202020204" pitchFamily="34" charset="0"/>
                <a:cs typeface="Arial" panose="020B0604020202020204" pitchFamily="34" charset="0"/>
              </a:rPr>
              <a:t>Чечеульский</a:t>
            </a: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 детский сад»</a:t>
            </a:r>
          </a:p>
        </p:txBody>
      </p:sp>
      <p:sp>
        <p:nvSpPr>
          <p:cNvPr id="9" name="Text Box 6"/>
          <p:cNvSpPr txBox="1">
            <a:spLocks noChangeArrowheads="1"/>
          </p:cNvSpPr>
          <p:nvPr/>
        </p:nvSpPr>
        <p:spPr bwMode="auto">
          <a:xfrm>
            <a:off x="2793505" y="2447500"/>
            <a:ext cx="4000500" cy="2031325"/>
          </a:xfrm>
          <a:prstGeom prst="rect">
            <a:avLst/>
          </a:prstGeom>
          <a:solidFill>
            <a:srgbClr val="B8CCE4"/>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Муниципальное бюджетное дошкольное образовательное учреждение </a:t>
            </a:r>
            <a:r>
              <a:rPr kumimoji="0" lang="ru-RU"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b="0" i="0" u="none" strike="noStrike" cap="none" normalizeH="0" baseline="0" dirty="0" err="1" smtClean="0">
                <a:ln>
                  <a:noFill/>
                </a:ln>
                <a:solidFill>
                  <a:srgbClr val="002060"/>
                </a:solidFill>
                <a:effectLst/>
                <a:latin typeface="Arial" panose="020B0604020202020204" pitchFamily="34" charset="0"/>
                <a:cs typeface="Arial" panose="020B0604020202020204" pitchFamily="34" charset="0"/>
              </a:rPr>
              <a:t>Чечеульский</a:t>
            </a:r>
            <a:r>
              <a:rPr kumimoji="0" lang="ru-RU"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детский сад общеразвивающего вида с приоритетным осуществлением деятельности по физическому развитию детей»</a:t>
            </a:r>
          </a:p>
        </p:txBody>
      </p:sp>
      <p:sp>
        <p:nvSpPr>
          <p:cNvPr id="11" name="Text Box 8"/>
          <p:cNvSpPr txBox="1">
            <a:spLocks noChangeArrowheads="1"/>
          </p:cNvSpPr>
          <p:nvPr/>
        </p:nvSpPr>
        <p:spPr bwMode="auto">
          <a:xfrm>
            <a:off x="141292" y="1474596"/>
            <a:ext cx="1906508" cy="2585323"/>
          </a:xfrm>
          <a:prstGeom prst="rect">
            <a:avLst/>
          </a:prstGeom>
          <a:solidFill>
            <a:srgbClr val="B8CCE4"/>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Коллективные органы</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Управляющий совет учреждения</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Педагогический совет</a:t>
            </a:r>
          </a:p>
        </p:txBody>
      </p:sp>
      <p:sp>
        <p:nvSpPr>
          <p:cNvPr id="12" name="Text Box 9"/>
          <p:cNvSpPr txBox="1">
            <a:spLocks noChangeArrowheads="1"/>
          </p:cNvSpPr>
          <p:nvPr/>
        </p:nvSpPr>
        <p:spPr bwMode="auto">
          <a:xfrm>
            <a:off x="7064149" y="1582217"/>
            <a:ext cx="1917570" cy="2308324"/>
          </a:xfrm>
          <a:prstGeom prst="rect">
            <a:avLst/>
          </a:prstGeom>
          <a:solidFill>
            <a:srgbClr val="B8CCE4"/>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Общественные органы</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Общее собрание</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Родительский совет</a:t>
            </a:r>
          </a:p>
        </p:txBody>
      </p:sp>
      <p:sp>
        <p:nvSpPr>
          <p:cNvPr id="13" name="Text Box 10"/>
          <p:cNvSpPr txBox="1">
            <a:spLocks noChangeArrowheads="1"/>
          </p:cNvSpPr>
          <p:nvPr/>
        </p:nvSpPr>
        <p:spPr bwMode="auto">
          <a:xfrm>
            <a:off x="119889" y="4329758"/>
            <a:ext cx="2486941" cy="1477328"/>
          </a:xfrm>
          <a:prstGeom prst="rect">
            <a:avLst/>
          </a:prstGeom>
          <a:solidFill>
            <a:srgbClr val="B8CCE4"/>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Старший воспитатель</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по воспитательной и методической работе</a:t>
            </a:r>
          </a:p>
        </p:txBody>
      </p:sp>
      <p:sp>
        <p:nvSpPr>
          <p:cNvPr id="14" name="Text Box 11"/>
          <p:cNvSpPr txBox="1">
            <a:spLocks noChangeArrowheads="1"/>
          </p:cNvSpPr>
          <p:nvPr/>
        </p:nvSpPr>
        <p:spPr bwMode="auto">
          <a:xfrm>
            <a:off x="7064149" y="4059919"/>
            <a:ext cx="1917570" cy="1754326"/>
          </a:xfrm>
          <a:prstGeom prst="rect">
            <a:avLst/>
          </a:prstGeom>
          <a:solidFill>
            <a:srgbClr val="B8CCE4"/>
          </a:solidFill>
          <a:ln w="9525">
            <a:solidFill>
              <a:srgbClr val="000000"/>
            </a:solidFill>
            <a:miter lim="800000"/>
            <a:headEnd/>
            <a:tailEnd/>
          </a:ln>
          <a:effectLst>
            <a:outerShdw dist="107763" dir="2700000" algn="ctr" rotWithShape="0">
              <a:srgbClr val="80808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Заместитель</a:t>
            </a:r>
            <a:endPar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2060"/>
                </a:solidFill>
                <a:effectLst/>
                <a:latin typeface="Arial" panose="020B0604020202020204" pitchFamily="34" charset="0"/>
                <a:cs typeface="Arial" panose="020B0604020202020204" pitchFamily="34" charset="0"/>
              </a:rPr>
              <a:t>по административно – хозяйственной части</a:t>
            </a:r>
          </a:p>
        </p:txBody>
      </p:sp>
      <p:sp>
        <p:nvSpPr>
          <p:cNvPr id="15" name="AutoShape 12"/>
          <p:cNvSpPr>
            <a:spLocks noChangeArrowheads="1"/>
          </p:cNvSpPr>
          <p:nvPr/>
        </p:nvSpPr>
        <p:spPr bwMode="auto">
          <a:xfrm>
            <a:off x="4579142" y="2090182"/>
            <a:ext cx="485775" cy="390525"/>
          </a:xfrm>
          <a:prstGeom prst="downArrow">
            <a:avLst>
              <a:gd name="adj1" fmla="val 50000"/>
              <a:gd name="adj2" fmla="val 25000"/>
            </a:avLst>
          </a:prstGeom>
          <a:solidFill>
            <a:srgbClr val="9BBB59"/>
          </a:solidFill>
          <a:ln w="38100">
            <a:solidFill>
              <a:srgbClr val="9BBB59"/>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564805" y="4546557"/>
            <a:ext cx="485775" cy="390525"/>
          </a:xfrm>
          <a:prstGeom prst="downArrow">
            <a:avLst>
              <a:gd name="adj1" fmla="val 50000"/>
              <a:gd name="adj2" fmla="val 25000"/>
            </a:avLst>
          </a:prstGeom>
          <a:solidFill>
            <a:srgbClr val="9BBB59"/>
          </a:solidFill>
          <a:ln w="38100">
            <a:solidFill>
              <a:srgbClr val="9BBB59"/>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ru-RU"/>
          </a:p>
        </p:txBody>
      </p:sp>
      <p:sp>
        <p:nvSpPr>
          <p:cNvPr id="18" name="AutoShape 15"/>
          <p:cNvSpPr>
            <a:spLocks noChangeArrowheads="1"/>
          </p:cNvSpPr>
          <p:nvPr/>
        </p:nvSpPr>
        <p:spPr bwMode="auto">
          <a:xfrm rot="5400000">
            <a:off x="2963872" y="5002843"/>
            <a:ext cx="513189" cy="730700"/>
          </a:xfrm>
          <a:prstGeom prst="downArrow">
            <a:avLst>
              <a:gd name="adj1" fmla="val 50000"/>
              <a:gd name="adj2" fmla="val 46732"/>
            </a:avLst>
          </a:prstGeom>
          <a:solidFill>
            <a:srgbClr val="9BBB59"/>
          </a:solidFill>
          <a:ln w="38100">
            <a:solidFill>
              <a:srgbClr val="9BBB59"/>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ru-RU"/>
          </a:p>
        </p:txBody>
      </p:sp>
      <p:sp>
        <p:nvSpPr>
          <p:cNvPr id="19" name="AutoShape 16"/>
          <p:cNvSpPr>
            <a:spLocks noChangeArrowheads="1"/>
          </p:cNvSpPr>
          <p:nvPr/>
        </p:nvSpPr>
        <p:spPr bwMode="auto">
          <a:xfrm rot="16200000">
            <a:off x="6393092" y="5088802"/>
            <a:ext cx="328181" cy="743792"/>
          </a:xfrm>
          <a:prstGeom prst="downArrow">
            <a:avLst>
              <a:gd name="adj1" fmla="val 50000"/>
              <a:gd name="adj2" fmla="val 47630"/>
            </a:avLst>
          </a:prstGeom>
          <a:solidFill>
            <a:srgbClr val="9BBB59"/>
          </a:solidFill>
          <a:ln w="38100">
            <a:solidFill>
              <a:srgbClr val="9BBB59"/>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ru-RU"/>
          </a:p>
        </p:txBody>
      </p:sp>
      <p:sp>
        <p:nvSpPr>
          <p:cNvPr id="22" name="AutoShape 19"/>
          <p:cNvSpPr>
            <a:spLocks noChangeArrowheads="1"/>
          </p:cNvSpPr>
          <p:nvPr/>
        </p:nvSpPr>
        <p:spPr bwMode="auto">
          <a:xfrm rot="7189782">
            <a:off x="2664465" y="3646892"/>
            <a:ext cx="319088" cy="1606550"/>
          </a:xfrm>
          <a:prstGeom prst="downArrow">
            <a:avLst>
              <a:gd name="adj1" fmla="val 50000"/>
              <a:gd name="adj2" fmla="val 125870"/>
            </a:avLst>
          </a:prstGeom>
          <a:solidFill>
            <a:srgbClr val="9BBB59"/>
          </a:solidFill>
          <a:ln w="38100">
            <a:solidFill>
              <a:srgbClr val="9BBB59"/>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ru-RU"/>
          </a:p>
        </p:txBody>
      </p:sp>
      <p:sp>
        <p:nvSpPr>
          <p:cNvPr id="23" name="AutoShape 20"/>
          <p:cNvSpPr>
            <a:spLocks noChangeArrowheads="1"/>
          </p:cNvSpPr>
          <p:nvPr/>
        </p:nvSpPr>
        <p:spPr bwMode="auto">
          <a:xfrm rot="12671874">
            <a:off x="6415244" y="3829005"/>
            <a:ext cx="376238" cy="1435101"/>
          </a:xfrm>
          <a:prstGeom prst="downArrow">
            <a:avLst>
              <a:gd name="adj1" fmla="val 50000"/>
              <a:gd name="adj2" fmla="val 95359"/>
            </a:avLst>
          </a:prstGeom>
          <a:solidFill>
            <a:srgbClr val="9BBB59"/>
          </a:solidFill>
          <a:ln w="38100">
            <a:solidFill>
              <a:srgbClr val="9BBB59"/>
            </a:solidFill>
            <a:miter lim="800000"/>
            <a:headEnd/>
            <a:tailEn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endParaRPr lang="ru-RU"/>
          </a:p>
        </p:txBody>
      </p:sp>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941" y="137700"/>
            <a:ext cx="1380332" cy="1128113"/>
          </a:xfrm>
          <a:prstGeom prst="rect">
            <a:avLst/>
          </a:prstGeom>
        </p:spPr>
      </p:pic>
    </p:spTree>
    <p:extLst>
      <p:ext uri="{BB962C8B-B14F-4D97-AF65-F5344CB8AC3E}">
        <p14:creationId xmlns:p14="http://schemas.microsoft.com/office/powerpoint/2010/main" val="615334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15974197"/>
              </p:ext>
            </p:extLst>
          </p:nvPr>
        </p:nvGraphicFramePr>
        <p:xfrm>
          <a:off x="323527" y="-16092708"/>
          <a:ext cx="8640962" cy="7646715"/>
        </p:xfrm>
        <a:graphic>
          <a:graphicData uri="http://schemas.openxmlformats.org/drawingml/2006/table">
            <a:tbl>
              <a:tblPr firstRow="1" firstCol="1" bandRow="1">
                <a:tableStyleId>{5C22544A-7EE6-4342-B048-85BDC9FD1C3A}</a:tableStyleId>
              </a:tblPr>
              <a:tblGrid>
                <a:gridCol w="2924260"/>
                <a:gridCol w="1518569"/>
                <a:gridCol w="2029551"/>
                <a:gridCol w="2168582"/>
              </a:tblGrid>
              <a:tr h="220774">
                <a:tc>
                  <a:txBody>
                    <a:bodyPr/>
                    <a:lstStyle/>
                    <a:p>
                      <a:pPr algn="ctr">
                        <a:spcAft>
                          <a:spcPts val="0"/>
                        </a:spcAft>
                      </a:pPr>
                      <a:r>
                        <a:rPr lang="ru-RU" sz="300" dirty="0">
                          <a:effectLst/>
                        </a:rPr>
                        <a:t>Мероприятие</a:t>
                      </a:r>
                      <a:endParaRPr lang="ru-RU"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Время</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Уровень</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c>
                  <a:txBody>
                    <a:bodyPr/>
                    <a:lstStyle/>
                    <a:p>
                      <a:pPr algn="ctr">
                        <a:spcAft>
                          <a:spcPts val="0"/>
                        </a:spcAft>
                      </a:pPr>
                      <a:r>
                        <a:rPr lang="ru-RU" sz="300">
                          <a:effectLst/>
                        </a:rPr>
                        <a:t>Результат</a:t>
                      </a:r>
                      <a:endParaRPr lang="ru-RU" sz="200">
                        <a:effectLst/>
                        <a:latin typeface="Calibri" panose="020F0502020204030204" pitchFamily="34" charset="0"/>
                        <a:ea typeface="Calibri" panose="020F0502020204030204" pitchFamily="34" charset="0"/>
                        <a:cs typeface="Times New Roman" panose="02020603050405020304" pitchFamily="18" charset="0"/>
                      </a:endParaRPr>
                    </a:p>
                  </a:txBody>
                  <a:tcPr marL="13347" marR="13347" marT="0" marB="0"/>
                </a:tc>
              </a:tr>
              <a:tr h="1665221">
                <a:tc>
                  <a:txBody>
                    <a:bodyPr/>
                    <a:lstStyle/>
                    <a:p>
                      <a:pPr>
                        <a:spcAft>
                          <a:spcPts val="0"/>
                        </a:spcAft>
                      </a:pPr>
                      <a:r>
                        <a:rPr lang="ru-RU" sz="1800" dirty="0">
                          <a:effectLst/>
                          <a:latin typeface="Arial" panose="020B0604020202020204" pitchFamily="34" charset="0"/>
                          <a:cs typeface="Arial" panose="020B0604020202020204" pitchFamily="34" charset="0"/>
                        </a:rPr>
                        <a:t>Районный конкурс детских поделок «Новогодняя игрушка»</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Декабрь</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районный</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Сертификат за участие – 1 ребенок, диплом за 1 место – 1 ребенок, диплом за 2 место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2060560">
                <a:tc>
                  <a:txBody>
                    <a:bodyPr/>
                    <a:lstStyle/>
                    <a:p>
                      <a:pPr>
                        <a:spcAft>
                          <a:spcPts val="0"/>
                        </a:spcAft>
                      </a:pPr>
                      <a:r>
                        <a:rPr lang="ru-RU" sz="1800" dirty="0">
                          <a:effectLst/>
                          <a:latin typeface="Arial" panose="020B0604020202020204" pitchFamily="34" charset="0"/>
                          <a:cs typeface="Arial" panose="020B0604020202020204" pitchFamily="34" charset="0"/>
                        </a:rPr>
                        <a:t>Всероссийский центр гражданских и молодежных инициатив «Идея», г. Оренбург</a:t>
                      </a:r>
                    </a:p>
                    <a:p>
                      <a:pPr>
                        <a:spcAft>
                          <a:spcPts val="0"/>
                        </a:spcAft>
                      </a:pPr>
                      <a:r>
                        <a:rPr lang="en-US" sz="1800" dirty="0">
                          <a:effectLst/>
                          <a:latin typeface="Arial" panose="020B0604020202020204" pitchFamily="34" charset="0"/>
                          <a:cs typeface="Arial" panose="020B0604020202020204" pitchFamily="34" charset="0"/>
                        </a:rPr>
                        <a:t>II </a:t>
                      </a:r>
                      <a:r>
                        <a:rPr lang="ru-RU" sz="1800" dirty="0">
                          <a:effectLst/>
                          <a:latin typeface="Arial" panose="020B0604020202020204" pitchFamily="34" charset="0"/>
                          <a:cs typeface="Arial" panose="020B0604020202020204" pitchFamily="34" charset="0"/>
                        </a:rPr>
                        <a:t>Всероссийский экологический конкурс «Мы кормушку смастерили и столовую открыли!»</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Январь</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dirty="0">
                          <a:effectLst/>
                          <a:latin typeface="Arial" panose="020B0604020202020204" pitchFamily="34" charset="0"/>
                          <a:cs typeface="Arial" panose="020B0604020202020204" pitchFamily="34" charset="0"/>
                        </a:rPr>
                        <a:t>федеральный</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Благодарственное письмо – воспитателям Рябова И.Ю., Образцова О.А.</a:t>
                      </a:r>
                    </a:p>
                    <a:p>
                      <a:pPr>
                        <a:spcAft>
                          <a:spcPts val="0"/>
                        </a:spcAft>
                      </a:pPr>
                      <a:r>
                        <a:rPr lang="ru-RU" sz="1800" dirty="0">
                          <a:effectLst/>
                          <a:latin typeface="Arial" panose="020B0604020202020204" pitchFamily="34" charset="0"/>
                          <a:cs typeface="Arial" panose="020B0604020202020204" pitchFamily="34" charset="0"/>
                        </a:rPr>
                        <a:t>Диплом 1 степени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1110147">
                <a:tc>
                  <a:txBody>
                    <a:bodyPr/>
                    <a:lstStyle/>
                    <a:p>
                      <a:pPr>
                        <a:spcAft>
                          <a:spcPts val="0"/>
                        </a:spcAft>
                      </a:pPr>
                      <a:r>
                        <a:rPr lang="ru-RU" sz="1800">
                          <a:effectLst/>
                          <a:latin typeface="Arial" panose="020B0604020202020204" pitchFamily="34" charset="0"/>
                          <a:cs typeface="Arial" panose="020B0604020202020204" pitchFamily="34" charset="0"/>
                        </a:rPr>
                        <a:t>Муниципальный этап краевой экологической акции «Зимняя планета детства»</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Январь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районный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spcAft>
                          <a:spcPts val="0"/>
                        </a:spcAft>
                      </a:pPr>
                      <a:r>
                        <a:rPr lang="ru-RU" sz="1800" dirty="0">
                          <a:effectLst/>
                          <a:latin typeface="Arial" panose="020B0604020202020204" pitchFamily="34" charset="0"/>
                          <a:cs typeface="Arial" panose="020B0604020202020204" pitchFamily="34" charset="0"/>
                        </a:rPr>
                        <a:t>Участники – 24 семьи воспитанников.</a:t>
                      </a:r>
                    </a:p>
                    <a:p>
                      <a:pPr>
                        <a:spcAft>
                          <a:spcPts val="0"/>
                        </a:spcAft>
                      </a:pPr>
                      <a:r>
                        <a:rPr lang="ru-RU" sz="1800" dirty="0">
                          <a:effectLst/>
                          <a:latin typeface="Arial" panose="020B0604020202020204" pitchFamily="34" charset="0"/>
                          <a:cs typeface="Arial" panose="020B0604020202020204" pitchFamily="34" charset="0"/>
                        </a:rPr>
                        <a:t>Грамота семейной команде.</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r h="1480197">
                <a:tc>
                  <a:txBody>
                    <a:bodyPr/>
                    <a:lstStyle/>
                    <a:p>
                      <a:pPr algn="just">
                        <a:spcAft>
                          <a:spcPts val="0"/>
                        </a:spcAft>
                      </a:pPr>
                      <a:r>
                        <a:rPr lang="ru-RU" sz="1800">
                          <a:effectLst/>
                          <a:latin typeface="Arial" panose="020B0604020202020204" pitchFamily="34" charset="0"/>
                          <a:cs typeface="Arial" panose="020B0604020202020204" pitchFamily="34" charset="0"/>
                        </a:rPr>
                        <a:t>Всероссийский центр гражданских и молодежных инициатив «Идея»</a:t>
                      </a:r>
                    </a:p>
                    <a:p>
                      <a:pPr algn="just">
                        <a:spcAft>
                          <a:spcPts val="0"/>
                        </a:spcAft>
                      </a:pPr>
                      <a:r>
                        <a:rPr lang="ru-RU" sz="1800">
                          <a:effectLst/>
                          <a:latin typeface="Arial" panose="020B0604020202020204" pitchFamily="34" charset="0"/>
                          <a:cs typeface="Arial" panose="020B0604020202020204" pitchFamily="34" charset="0"/>
                        </a:rPr>
                        <a:t>Всероссийский конкурс детского рисунка «Я рисую, как умею!»</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Февраль</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ctr">
                        <a:spcAft>
                          <a:spcPts val="0"/>
                        </a:spcAft>
                      </a:pPr>
                      <a:r>
                        <a:rPr lang="ru-RU" sz="1800">
                          <a:effectLst/>
                          <a:latin typeface="Arial" panose="020B0604020202020204" pitchFamily="34" charset="0"/>
                          <a:cs typeface="Arial" panose="020B0604020202020204" pitchFamily="34" charset="0"/>
                        </a:rPr>
                        <a:t>федеральный</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c>
                  <a:txBody>
                    <a:bodyPr/>
                    <a:lstStyle/>
                    <a:p>
                      <a:pPr algn="just">
                        <a:spcAft>
                          <a:spcPts val="0"/>
                        </a:spcAft>
                      </a:pPr>
                      <a:r>
                        <a:rPr lang="ru-RU" sz="1800" dirty="0">
                          <a:effectLst/>
                          <a:latin typeface="Arial" panose="020B0604020202020204" pitchFamily="34" charset="0"/>
                          <a:cs typeface="Arial" panose="020B0604020202020204" pitchFamily="34" charset="0"/>
                        </a:rPr>
                        <a:t>Диплом 1 степени – 1 ребенок</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13347" marR="13347" marT="0" marB="0"/>
                </a:tc>
              </a:tr>
            </a:tbl>
          </a:graphicData>
        </a:graphic>
      </p:graphicFrame>
      <p:sp>
        <p:nvSpPr>
          <p:cNvPr id="3" name="Rectangle 1"/>
          <p:cNvSpPr>
            <a:spLocks noChangeArrowheads="1"/>
          </p:cNvSpPr>
          <p:nvPr/>
        </p:nvSpPr>
        <p:spPr bwMode="auto">
          <a:xfrm>
            <a:off x="179512" y="260648"/>
            <a:ext cx="63367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lumMod val="85000"/>
                  </a:schemeClr>
                </a:solidFill>
                <a:effectLst/>
                <a:latin typeface="Arial" panose="020B0604020202020204" pitchFamily="34" charset="0"/>
                <a:ea typeface="Calibri" panose="020F0502020204030204" pitchFamily="34" charset="0"/>
                <a:cs typeface="Arial" panose="020B0604020202020204" pitchFamily="34" charset="0"/>
              </a:rPr>
              <a:t>Участие воспитанников ДОУ в конкурсах и мероприятиях.</a:t>
            </a:r>
            <a:endParaRPr kumimoji="0" lang="ru-RU" sz="2000" b="0" i="0" u="none" strike="noStrike" cap="none" normalizeH="0" baseline="0" dirty="0" smtClean="0">
              <a:ln>
                <a:noFill/>
              </a:ln>
              <a:solidFill>
                <a:schemeClr val="tx1">
                  <a:lumMod val="85000"/>
                </a:schemeClr>
              </a:solidFill>
              <a:effectLst/>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544434904"/>
              </p:ext>
            </p:extLst>
          </p:nvPr>
        </p:nvGraphicFramePr>
        <p:xfrm>
          <a:off x="323528" y="984227"/>
          <a:ext cx="8496945" cy="5611509"/>
        </p:xfrm>
        <a:graphic>
          <a:graphicData uri="http://schemas.openxmlformats.org/drawingml/2006/table">
            <a:tbl>
              <a:tblPr firstRow="1" firstCol="1" bandRow="1">
                <a:tableStyleId>{5C22544A-7EE6-4342-B048-85BDC9FD1C3A}</a:tableStyleId>
              </a:tblPr>
              <a:tblGrid>
                <a:gridCol w="3096344"/>
                <a:gridCol w="2232248"/>
                <a:gridCol w="3168353"/>
              </a:tblGrid>
              <a:tr h="82114">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Мероприятие</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a:solidFill>
                            <a:srgbClr val="002060"/>
                          </a:solidFill>
                          <a:effectLst/>
                          <a:latin typeface="Arial" panose="020B0604020202020204" pitchFamily="34" charset="0"/>
                          <a:cs typeface="Arial" panose="020B0604020202020204" pitchFamily="34" charset="0"/>
                        </a:rPr>
                        <a:t>Уровень</a:t>
                      </a:r>
                      <a:endParaRPr lang="ru-RU" sz="1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a:solidFill>
                            <a:srgbClr val="002060"/>
                          </a:solidFill>
                          <a:effectLst/>
                          <a:latin typeface="Arial" panose="020B0604020202020204" pitchFamily="34" charset="0"/>
                          <a:cs typeface="Arial" panose="020B0604020202020204" pitchFamily="34" charset="0"/>
                        </a:rPr>
                        <a:t>Результат</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r h="1771029">
                <a:tc>
                  <a:txBody>
                    <a:bodyPr/>
                    <a:lstStyle/>
                    <a:p>
                      <a:pP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Всероссийский</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конкурс « Время знаний», «День защитника отечества»</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федеральный</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Диплом –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победитель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(3 место)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Дробышев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Ярослав</a:t>
                      </a:r>
                    </a:p>
                  </a:txBody>
                  <a:tcPr marL="63251" marR="63251" marT="0" marB="0"/>
                </a:tc>
              </a:tr>
              <a:tr h="1180686">
                <a:tc>
                  <a:txBody>
                    <a:bodyPr/>
                    <a:lstStyle/>
                    <a:p>
                      <a:pP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Турнир</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800" baseline="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РостОК</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 </a:t>
                      </a:r>
                      <a:r>
                        <a:rPr lang="en-US"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Super </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Ум»</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федеральный</a:t>
                      </a:r>
                    </a:p>
                    <a:p>
                      <a:pPr algn="ctr">
                        <a:spcAft>
                          <a:spcPts val="0"/>
                        </a:spcAft>
                      </a:pP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Диплом</a:t>
                      </a: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1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степени – два ребенка,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диплом 2 степени – 7 детей,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диплом 3 степени – 5 детей, </a:t>
                      </a:r>
                    </a:p>
                    <a:p>
                      <a:pPr>
                        <a:spcAft>
                          <a:spcPts val="0"/>
                        </a:spcAft>
                      </a:pPr>
                      <a:r>
                        <a:rPr lang="ru-RU" sz="1800" baseline="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сертификаты за участие – 3 ребенка.</a:t>
                      </a:r>
                    </a:p>
                    <a:p>
                      <a:pPr>
                        <a:spcAft>
                          <a:spcPts val="0"/>
                        </a:spcAft>
                      </a:pP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r h="1180686">
                <a:tc>
                  <a:txBody>
                    <a:bodyPr/>
                    <a:lstStyle/>
                    <a:p>
                      <a:pP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Районные соревнования «Веселые старты» среди дошкольных образовательных организаций </a:t>
                      </a:r>
                      <a:r>
                        <a:rPr lang="ru-RU" sz="1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Канского</a:t>
                      </a: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района</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lgn="ct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муниципальный</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c>
                  <a:txBody>
                    <a:bodyPr/>
                    <a:lstStyle/>
                    <a:p>
                      <a:pPr>
                        <a:spcAft>
                          <a:spcPts val="0"/>
                        </a:spcAft>
                      </a:pP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Сертификат</a:t>
                      </a:r>
                    </a:p>
                    <a:p>
                      <a:pPr>
                        <a:spcAft>
                          <a:spcPts val="0"/>
                        </a:spcAft>
                      </a:pPr>
                      <a:r>
                        <a:rPr lang="en-US"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2"/>
                        </a:rPr>
                        <a:t>http://</a:t>
                      </a:r>
                      <a:r>
                        <a:rPr lang="ru-RU" sz="1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2"/>
                        </a:rPr>
                        <a:t>чечеульский-дс.рф</a:t>
                      </a: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2"/>
                        </a:rPr>
                        <a:t>/2019/11/28/</a:t>
                      </a:r>
                      <a:r>
                        <a:rPr lang="en-US" sz="1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2"/>
                        </a:rPr>
                        <a:t>veselye-starty</a:t>
                      </a:r>
                      <a:r>
                        <a:rPr lang="en-US"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2"/>
                        </a:rPr>
                        <a:t>/</a:t>
                      </a:r>
                      <a:r>
                        <a:rPr lang="ru-RU" sz="1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3251" marR="63251" marT="0" marB="0"/>
                </a:tc>
              </a:tr>
            </a:tbl>
          </a:graphicData>
        </a:graphic>
      </p:graphicFrame>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6813"/>
            <a:ext cx="1008110" cy="82390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9237" y="1340768"/>
            <a:ext cx="1183316" cy="16288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4" y="3356992"/>
            <a:ext cx="1123002" cy="154577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5373216"/>
            <a:ext cx="762962" cy="1050195"/>
          </a:xfrm>
          <a:prstGeom prst="rect">
            <a:avLst/>
          </a:prstGeom>
        </p:spPr>
      </p:pic>
    </p:spTree>
    <p:extLst>
      <p:ext uri="{BB962C8B-B14F-4D97-AF65-F5344CB8AC3E}">
        <p14:creationId xmlns:p14="http://schemas.microsoft.com/office/powerpoint/2010/main" val="4288348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smtClean="0">
                <a:latin typeface="Arial" panose="020B0604020202020204" pitchFamily="34" charset="0"/>
                <a:cs typeface="Arial" panose="020B0604020202020204" pitchFamily="34" charset="0"/>
              </a:rPr>
              <a:t>Воспитанники МБДОУ «</a:t>
            </a:r>
            <a:r>
              <a:rPr lang="ru-RU" sz="2000" dirty="0" err="1" smtClean="0">
                <a:latin typeface="Arial" panose="020B0604020202020204" pitchFamily="34" charset="0"/>
                <a:cs typeface="Arial" panose="020B0604020202020204" pitchFamily="34" charset="0"/>
              </a:rPr>
              <a:t>Чечеульский</a:t>
            </a:r>
            <a:r>
              <a:rPr lang="ru-RU" sz="2000" dirty="0" smtClean="0">
                <a:latin typeface="Arial" panose="020B0604020202020204" pitchFamily="34" charset="0"/>
                <a:cs typeface="Arial" panose="020B0604020202020204" pitchFamily="34" charset="0"/>
              </a:rPr>
              <a:t> детский сад» являются ежегодными участниками  и победителями районного музыкального конкурса «Шкатулка»</a:t>
            </a:r>
            <a:endParaRPr lang="ru-RU" sz="20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923" y="1665328"/>
            <a:ext cx="2363755" cy="1772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773668"/>
            <a:ext cx="2448272" cy="1740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401" y="1677037"/>
            <a:ext cx="1279437" cy="1761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1979" y="3776868"/>
            <a:ext cx="2520280" cy="1890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090" y="452718"/>
            <a:ext cx="1008110" cy="823904"/>
          </a:xfrm>
          <a:prstGeom prst="rect">
            <a:avLst/>
          </a:prstGeom>
        </p:spPr>
      </p:pic>
    </p:spTree>
    <p:extLst>
      <p:ext uri="{BB962C8B-B14F-4D97-AF65-F5344CB8AC3E}">
        <p14:creationId xmlns:p14="http://schemas.microsoft.com/office/powerpoint/2010/main" val="3449891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620688"/>
            <a:ext cx="6332375" cy="923330"/>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Воспитанники МБДОУ «</a:t>
            </a:r>
            <a:r>
              <a:rPr lang="ru-RU" b="1" dirty="0" err="1" smtClean="0">
                <a:solidFill>
                  <a:schemeClr val="tx1">
                    <a:lumMod val="85000"/>
                  </a:schemeClr>
                </a:solidFill>
                <a:latin typeface="Arial" panose="020B0604020202020204" pitchFamily="34" charset="0"/>
                <a:cs typeface="Arial" panose="020B0604020202020204" pitchFamily="34" charset="0"/>
              </a:rPr>
              <a:t>Чечеульский</a:t>
            </a:r>
            <a:r>
              <a:rPr lang="ru-RU" b="1" dirty="0" smtClean="0">
                <a:solidFill>
                  <a:schemeClr val="tx1">
                    <a:lumMod val="85000"/>
                  </a:schemeClr>
                </a:solidFill>
                <a:latin typeface="Arial" panose="020B0604020202020204" pitchFamily="34" charset="0"/>
                <a:cs typeface="Arial" panose="020B0604020202020204" pitchFamily="34" charset="0"/>
              </a:rPr>
              <a:t> детский сад» </a:t>
            </a:r>
          </a:p>
          <a:p>
            <a:r>
              <a:rPr lang="ru-RU" b="1" dirty="0">
                <a:solidFill>
                  <a:schemeClr val="tx1">
                    <a:lumMod val="85000"/>
                  </a:schemeClr>
                </a:solidFill>
                <a:latin typeface="Arial" panose="020B0604020202020204" pitchFamily="34" charset="0"/>
                <a:cs typeface="Arial" panose="020B0604020202020204" pitchFamily="34" charset="0"/>
              </a:rPr>
              <a:t>с</a:t>
            </a:r>
            <a:r>
              <a:rPr lang="ru-RU" b="1" dirty="0" smtClean="0">
                <a:solidFill>
                  <a:schemeClr val="tx1">
                    <a:lumMod val="85000"/>
                  </a:schemeClr>
                </a:solidFill>
                <a:latin typeface="Arial" panose="020B0604020202020204" pitchFamily="34" charset="0"/>
                <a:cs typeface="Arial" panose="020B0604020202020204" pitchFamily="34" charset="0"/>
              </a:rPr>
              <a:t>тали участниками </a:t>
            </a:r>
            <a:r>
              <a:rPr lang="ru-RU" b="1" dirty="0" err="1" smtClean="0">
                <a:solidFill>
                  <a:schemeClr val="tx1">
                    <a:lumMod val="85000"/>
                  </a:schemeClr>
                </a:solidFill>
                <a:latin typeface="Arial" panose="020B0604020202020204" pitchFamily="34" charset="0"/>
                <a:cs typeface="Arial" panose="020B0604020202020204" pitchFamily="34" charset="0"/>
              </a:rPr>
              <a:t>первыч</a:t>
            </a:r>
            <a:r>
              <a:rPr lang="ru-RU" b="1" dirty="0" smtClean="0">
                <a:solidFill>
                  <a:schemeClr val="tx1">
                    <a:lumMod val="85000"/>
                  </a:schemeClr>
                </a:solidFill>
                <a:latin typeface="Arial" panose="020B0604020202020204" pitchFamily="34" charset="0"/>
                <a:cs typeface="Arial" panose="020B0604020202020204" pitchFamily="34" charset="0"/>
              </a:rPr>
              <a:t> </a:t>
            </a:r>
            <a:r>
              <a:rPr lang="ru-RU" b="1" dirty="0" smtClean="0">
                <a:solidFill>
                  <a:schemeClr val="tx1">
                    <a:lumMod val="85000"/>
                  </a:schemeClr>
                </a:solidFill>
                <a:latin typeface="Arial" panose="020B0604020202020204" pitchFamily="34" charset="0"/>
                <a:cs typeface="Arial" panose="020B0604020202020204" pitchFamily="34" charset="0"/>
              </a:rPr>
              <a:t>районных соревнований </a:t>
            </a:r>
          </a:p>
          <a:p>
            <a:r>
              <a:rPr lang="ru-RU" b="1" dirty="0" smtClean="0">
                <a:solidFill>
                  <a:schemeClr val="tx1">
                    <a:lumMod val="85000"/>
                  </a:schemeClr>
                </a:solidFill>
                <a:latin typeface="Arial" panose="020B0604020202020204" pitchFamily="34" charset="0"/>
                <a:cs typeface="Arial" panose="020B0604020202020204" pitchFamily="34" charset="0"/>
              </a:rPr>
              <a:t>«Веселые старты»</a:t>
            </a:r>
            <a:endParaRPr lang="ru-RU" b="1" dirty="0">
              <a:solidFill>
                <a:schemeClr val="tx1">
                  <a:lumMod val="8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0588" y="1544018"/>
            <a:ext cx="3273452" cy="24563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1700808"/>
            <a:ext cx="2031690" cy="2708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2772208"/>
            <a:ext cx="2116503" cy="2822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0588" y="4293096"/>
            <a:ext cx="3144645" cy="2356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2545" y="4927746"/>
            <a:ext cx="1630945" cy="1332932"/>
          </a:xfrm>
          <a:prstGeom prst="rect">
            <a:avLst/>
          </a:prstGeom>
        </p:spPr>
      </p:pic>
    </p:spTree>
    <p:extLst>
      <p:ext uri="{BB962C8B-B14F-4D97-AF65-F5344CB8AC3E}">
        <p14:creationId xmlns:p14="http://schemas.microsoft.com/office/powerpoint/2010/main" val="38102020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2418" y="620688"/>
            <a:ext cx="7566046" cy="923330"/>
          </a:xfrm>
          <a:prstGeom prst="rect">
            <a:avLst/>
          </a:prstGeom>
          <a:noFill/>
        </p:spPr>
        <p:txBody>
          <a:bodyPr wrap="none" rtlCol="0">
            <a:spAutoFit/>
          </a:bodyPr>
          <a:lstStyle/>
          <a:p>
            <a:r>
              <a:rPr lang="ru-RU" b="1" dirty="0" smtClean="0">
                <a:solidFill>
                  <a:schemeClr val="tx1">
                    <a:lumMod val="85000"/>
                  </a:schemeClr>
                </a:solidFill>
                <a:latin typeface="Arial" panose="020B0604020202020204" pitchFamily="34" charset="0"/>
                <a:cs typeface="Arial" panose="020B0604020202020204" pitchFamily="34" charset="0"/>
              </a:rPr>
              <a:t>Педагоги детского сада не отстают от своих воспитанников </a:t>
            </a:r>
          </a:p>
          <a:p>
            <a:r>
              <a:rPr lang="ru-RU" b="1" dirty="0" smtClean="0">
                <a:solidFill>
                  <a:schemeClr val="tx1">
                    <a:lumMod val="85000"/>
                  </a:schemeClr>
                </a:solidFill>
                <a:latin typeface="Arial" panose="020B0604020202020204" pitchFamily="34" charset="0"/>
                <a:cs typeface="Arial" panose="020B0604020202020204" pitchFamily="34" charset="0"/>
              </a:rPr>
              <a:t>и принимают  активное участие в ежегодной спартакиаде</a:t>
            </a:r>
          </a:p>
          <a:p>
            <a:r>
              <a:rPr lang="ru-RU" b="1" dirty="0" smtClean="0">
                <a:solidFill>
                  <a:schemeClr val="tx1">
                    <a:lumMod val="85000"/>
                  </a:schemeClr>
                </a:solidFill>
                <a:latin typeface="Arial" panose="020B0604020202020204" pitchFamily="34" charset="0"/>
                <a:cs typeface="Arial" panose="020B0604020202020204" pitchFamily="34" charset="0"/>
              </a:rPr>
              <a:t>«</a:t>
            </a:r>
            <a:r>
              <a:rPr lang="ru-RU" b="1" dirty="0" err="1" smtClean="0">
                <a:solidFill>
                  <a:schemeClr val="tx1">
                    <a:lumMod val="85000"/>
                  </a:schemeClr>
                </a:solidFill>
                <a:latin typeface="Arial" panose="020B0604020202020204" pitchFamily="34" charset="0"/>
                <a:cs typeface="Arial" panose="020B0604020202020204" pitchFamily="34" charset="0"/>
              </a:rPr>
              <a:t>Чечеул</a:t>
            </a:r>
            <a:r>
              <a:rPr lang="ru-RU" b="1" dirty="0" smtClean="0">
                <a:solidFill>
                  <a:schemeClr val="tx1">
                    <a:lumMod val="85000"/>
                  </a:schemeClr>
                </a:solidFill>
                <a:latin typeface="Arial" panose="020B0604020202020204" pitchFamily="34" charset="0"/>
                <a:cs typeface="Arial" panose="020B0604020202020204" pitchFamily="34" charset="0"/>
              </a:rPr>
              <a:t> спортивный» на приз Главы </a:t>
            </a:r>
            <a:r>
              <a:rPr lang="ru-RU" b="1" dirty="0" err="1" smtClean="0">
                <a:solidFill>
                  <a:schemeClr val="tx1">
                    <a:lumMod val="85000"/>
                  </a:schemeClr>
                </a:solidFill>
                <a:latin typeface="Arial" panose="020B0604020202020204" pitchFamily="34" charset="0"/>
                <a:cs typeface="Arial" panose="020B0604020202020204" pitchFamily="34" charset="0"/>
              </a:rPr>
              <a:t>Чечеульского</a:t>
            </a:r>
            <a:r>
              <a:rPr lang="ru-RU" b="1" dirty="0" smtClean="0">
                <a:solidFill>
                  <a:schemeClr val="tx1">
                    <a:lumMod val="85000"/>
                  </a:schemeClr>
                </a:solidFill>
                <a:latin typeface="Arial" panose="020B0604020202020204" pitchFamily="34" charset="0"/>
                <a:cs typeface="Arial" panose="020B0604020202020204" pitchFamily="34" charset="0"/>
              </a:rPr>
              <a:t> сельсовета </a:t>
            </a:r>
            <a:endParaRPr lang="ru-RU" b="1" dirty="0">
              <a:solidFill>
                <a:schemeClr val="tx1">
                  <a:lumMod val="85000"/>
                </a:schemeClr>
              </a:solidFill>
              <a:latin typeface="Arial" panose="020B0604020202020204" pitchFamily="34" charset="0"/>
              <a:cs typeface="Arial" panose="020B0604020202020204" pitchFamily="34" charset="0"/>
            </a:endParaRPr>
          </a:p>
        </p:txBody>
      </p:sp>
      <p:sp>
        <p:nvSpPr>
          <p:cNvPr id="3" name="TextBox 2"/>
          <p:cNvSpPr txBox="1"/>
          <p:nvPr/>
        </p:nvSpPr>
        <p:spPr>
          <a:xfrm>
            <a:off x="490141" y="3429000"/>
            <a:ext cx="8338054" cy="923330"/>
          </a:xfrm>
          <a:prstGeom prst="rect">
            <a:avLst/>
          </a:prstGeom>
          <a:noFill/>
        </p:spPr>
        <p:txBody>
          <a:bodyPr wrap="square" rtlCol="0">
            <a:spAutoFit/>
          </a:bodyPr>
          <a:lstStyle/>
          <a:p>
            <a:pPr algn="just"/>
            <a:r>
              <a:rPr lang="ru-RU" dirty="0" smtClean="0">
                <a:latin typeface="Arial" panose="020B0604020202020204" pitchFamily="34" charset="0"/>
                <a:cs typeface="Arial" panose="020B0604020202020204" pitchFamily="34" charset="0"/>
              </a:rPr>
              <a:t>Принимают активное участие в </a:t>
            </a:r>
            <a:r>
              <a:rPr lang="ru-RU" dirty="0" err="1" smtClean="0">
                <a:latin typeface="Arial" panose="020B0604020202020204" pitchFamily="34" charset="0"/>
                <a:cs typeface="Arial" panose="020B0604020202020204" pitchFamily="34" charset="0"/>
              </a:rPr>
              <a:t>учебно</a:t>
            </a:r>
            <a:r>
              <a:rPr lang="ru-RU" dirty="0" smtClean="0">
                <a:latin typeface="Arial" panose="020B0604020202020204" pitchFamily="34" charset="0"/>
                <a:cs typeface="Arial" panose="020B0604020202020204" pitchFamily="34" charset="0"/>
              </a:rPr>
              <a:t> – тренировочном семинаре  в рамках фестиваля «»Фитнес-марафон» команд работников  образования Красноярского края «Мы здоровы! Нам здорово!»</a:t>
            </a:r>
            <a:endParaRPr lang="ru-RU" dirty="0">
              <a:latin typeface="Arial" panose="020B0604020202020204" pitchFamily="34" charset="0"/>
              <a:cs typeface="Arial" panose="020B0604020202020204" pitchFamily="34" charset="0"/>
            </a:endParaRPr>
          </a:p>
        </p:txBody>
      </p:sp>
      <p:sp>
        <p:nvSpPr>
          <p:cNvPr id="4" name="Прямоугольник 3"/>
          <p:cNvSpPr/>
          <p:nvPr/>
        </p:nvSpPr>
        <p:spPr>
          <a:xfrm>
            <a:off x="338688" y="4357183"/>
            <a:ext cx="8640960" cy="1477328"/>
          </a:xfrm>
          <a:prstGeom prst="rect">
            <a:avLst/>
          </a:prstGeom>
        </p:spPr>
        <p:txBody>
          <a:bodyPr wrap="square">
            <a:spAutoFit/>
          </a:bodyPr>
          <a:lstStyle/>
          <a:p>
            <a:r>
              <a:rPr lang="en-US" dirty="0">
                <a:hlinkClick r:id="rId2"/>
              </a:rPr>
              <a:t>http://</a:t>
            </a:r>
            <a:r>
              <a:rPr lang="ru-RU" dirty="0" err="1">
                <a:hlinkClick r:id="rId2"/>
              </a:rPr>
              <a:t>чечеульский-дс.рф</a:t>
            </a:r>
            <a:r>
              <a:rPr lang="ru-RU" dirty="0">
                <a:hlinkClick r:id="rId2"/>
              </a:rPr>
              <a:t>/2018/10/23/20-</a:t>
            </a:r>
            <a:r>
              <a:rPr lang="en-US" dirty="0" smtClean="0">
                <a:hlinkClick r:id="rId2"/>
              </a:rPr>
              <a:t>oktyabrya-2018-g-v-mbou-sosh-11-goroda-kanska-sostoyalsya-uchebno-trenirovochnyj-seminar-v-ramkah-festivalya-fitnes-marafon-komand-rabotnikov-</a:t>
            </a:r>
            <a:endParaRPr lang="ru-RU" dirty="0" smtClean="0">
              <a:hlinkClick r:id="rId2"/>
            </a:endParaRPr>
          </a:p>
          <a:p>
            <a:r>
              <a:rPr lang="en-US" dirty="0" err="1" smtClean="0">
                <a:hlinkClick r:id="rId2"/>
              </a:rPr>
              <a:t>obrazovaniya</a:t>
            </a:r>
            <a:r>
              <a:rPr lang="en-US" dirty="0" smtClean="0">
                <a:hlinkClick r:id="rId2"/>
              </a:rPr>
              <a:t>-</a:t>
            </a:r>
            <a:r>
              <a:rPr lang="en-US" dirty="0" err="1" smtClean="0">
                <a:hlinkClick r:id="rId2"/>
              </a:rPr>
              <a:t>krasnoyarskogo</a:t>
            </a:r>
            <a:r>
              <a:rPr lang="en-US" dirty="0" smtClean="0">
                <a:hlinkClick r:id="rId2"/>
              </a:rPr>
              <a:t>-</a:t>
            </a:r>
            <a:r>
              <a:rPr lang="en-US" dirty="0" err="1" smtClean="0">
                <a:hlinkClick r:id="rId2"/>
              </a:rPr>
              <a:t>kraya</a:t>
            </a:r>
            <a:r>
              <a:rPr lang="en-US" dirty="0" smtClean="0">
                <a:hlinkClick r:id="rId2"/>
              </a:rPr>
              <a:t>-my-</a:t>
            </a:r>
            <a:r>
              <a:rPr lang="en-US" dirty="0" err="1" smtClean="0">
                <a:hlinkClick r:id="rId2"/>
              </a:rPr>
              <a:t>zdorovy</a:t>
            </a:r>
            <a:r>
              <a:rPr lang="en-US" dirty="0" smtClean="0">
                <a:hlinkClick r:id="rId2"/>
              </a:rPr>
              <a:t>-</a:t>
            </a:r>
            <a:endParaRPr lang="ru-RU" dirty="0" smtClean="0">
              <a:hlinkClick r:id="rId2"/>
            </a:endParaRPr>
          </a:p>
          <a:p>
            <a:r>
              <a:rPr lang="en-US" dirty="0" err="1" smtClean="0">
                <a:hlinkClick r:id="rId2"/>
              </a:rPr>
              <a:t>nam-zdoro</a:t>
            </a:r>
            <a:r>
              <a:rPr lang="en-US" dirty="0" smtClean="0">
                <a:hlinkClick r:id="rId2"/>
              </a:rPr>
              <a:t>/</a:t>
            </a:r>
            <a:r>
              <a:rPr lang="ru-RU" dirty="0" smtClean="0"/>
              <a:t> </a:t>
            </a:r>
            <a:endParaRPr lang="ru-RU" dirty="0"/>
          </a:p>
        </p:txBody>
      </p:sp>
      <p:sp>
        <p:nvSpPr>
          <p:cNvPr id="5" name="Прямоугольник 4"/>
          <p:cNvSpPr/>
          <p:nvPr/>
        </p:nvSpPr>
        <p:spPr>
          <a:xfrm>
            <a:off x="490141" y="5645160"/>
            <a:ext cx="8338054" cy="923330"/>
          </a:xfrm>
          <a:prstGeom prst="rect">
            <a:avLst/>
          </a:prstGeom>
        </p:spPr>
        <p:txBody>
          <a:bodyPr wrap="square">
            <a:spAutoFit/>
          </a:bodyPr>
          <a:lstStyle/>
          <a:p>
            <a:r>
              <a:rPr lang="en-US" dirty="0">
                <a:hlinkClick r:id="rId3"/>
              </a:rPr>
              <a:t>http://</a:t>
            </a:r>
            <a:r>
              <a:rPr lang="ru-RU" dirty="0" err="1" smtClean="0">
                <a:hlinkClick r:id="rId3"/>
              </a:rPr>
              <a:t>чечеульский-дс.рф</a:t>
            </a:r>
            <a:r>
              <a:rPr lang="ru-RU" dirty="0" smtClean="0">
                <a:hlinkClick r:id="rId3"/>
              </a:rPr>
              <a:t>/2019/10/21</a:t>
            </a:r>
          </a:p>
          <a:p>
            <a:r>
              <a:rPr lang="ru-RU" dirty="0" smtClean="0">
                <a:hlinkClick r:id="rId3"/>
              </a:rPr>
              <a:t>/</a:t>
            </a:r>
            <a:r>
              <a:rPr lang="en-US" dirty="0" err="1" smtClean="0">
                <a:hlinkClick r:id="rId3"/>
              </a:rPr>
              <a:t>uchebno</a:t>
            </a:r>
            <a:r>
              <a:rPr lang="en-US" dirty="0" smtClean="0">
                <a:hlinkClick r:id="rId3"/>
              </a:rPr>
              <a:t>-</a:t>
            </a:r>
            <a:r>
              <a:rPr lang="en-US" dirty="0" err="1" smtClean="0">
                <a:hlinkClick r:id="rId3"/>
              </a:rPr>
              <a:t>trenirovochnyj</a:t>
            </a:r>
            <a:r>
              <a:rPr lang="en-US" dirty="0" smtClean="0">
                <a:hlinkClick r:id="rId3"/>
              </a:rPr>
              <a:t>-seminar-</a:t>
            </a:r>
            <a:r>
              <a:rPr lang="en-US" dirty="0" err="1" smtClean="0">
                <a:hlinkClick r:id="rId3"/>
              </a:rPr>
              <a:t>po</a:t>
            </a:r>
            <a:r>
              <a:rPr lang="en-US" dirty="0" smtClean="0">
                <a:hlinkClick r:id="rId3"/>
              </a:rPr>
              <a:t>-</a:t>
            </a:r>
            <a:r>
              <a:rPr lang="en-US" dirty="0" err="1" smtClean="0">
                <a:hlinkClick r:id="rId3"/>
              </a:rPr>
              <a:t>sovremennym</a:t>
            </a:r>
            <a:r>
              <a:rPr lang="en-US" dirty="0" smtClean="0">
                <a:hlinkClick r:id="rId3"/>
              </a:rPr>
              <a:t>-</a:t>
            </a:r>
            <a:endParaRPr lang="ru-RU" dirty="0" smtClean="0">
              <a:hlinkClick r:id="rId3"/>
            </a:endParaRPr>
          </a:p>
          <a:p>
            <a:r>
              <a:rPr lang="en-US" dirty="0" err="1" smtClean="0">
                <a:hlinkClick r:id="rId3"/>
              </a:rPr>
              <a:t>napravleniyam-fitnesa</a:t>
            </a:r>
            <a:r>
              <a:rPr lang="en-US" dirty="0" smtClean="0">
                <a:hlinkClick r:id="rId3"/>
              </a:rPr>
              <a:t>/</a:t>
            </a:r>
            <a:r>
              <a:rPr lang="ru-RU" dirty="0" smtClean="0"/>
              <a:t> </a:t>
            </a:r>
            <a:endParaRPr lang="ru-RU"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1631666"/>
            <a:ext cx="1353181" cy="186261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1549329"/>
            <a:ext cx="1360514" cy="1814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8540" y="4977976"/>
            <a:ext cx="2141713" cy="1606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4409" y="393384"/>
            <a:ext cx="1008110" cy="823904"/>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871" y="1650786"/>
            <a:ext cx="2345460" cy="1759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9350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4710" y="452718"/>
            <a:ext cx="7055380" cy="1032066"/>
          </a:xfrm>
        </p:spPr>
        <p:txBody>
          <a:bodyPr/>
          <a:lstStyle/>
          <a:p>
            <a:r>
              <a:rPr lang="ru-RU" sz="2400" b="1" dirty="0"/>
              <a:t>Организация предметно образовательной среды </a:t>
            </a:r>
            <a:endParaRPr lang="ru-RU" sz="2400" dirty="0"/>
          </a:p>
        </p:txBody>
      </p:sp>
      <p:sp>
        <p:nvSpPr>
          <p:cNvPr id="3" name="Прямоугольник 2"/>
          <p:cNvSpPr/>
          <p:nvPr/>
        </p:nvSpPr>
        <p:spPr>
          <a:xfrm>
            <a:off x="251520" y="1268760"/>
            <a:ext cx="8568952" cy="2308324"/>
          </a:xfrm>
          <a:prstGeom prst="rect">
            <a:avLst/>
          </a:prstGeom>
        </p:spPr>
        <p:txBody>
          <a:bodyPr wrap="square">
            <a:spAutoFit/>
          </a:bodyPr>
          <a:lstStyle/>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Основой реализации ООП является развивающая предметно- пространственная среда (далее РППС), необходимая для развития всех специфических детских видов деятельности. В детском саду она построена так, чтобы обеспечить полноценное физическое, художественно-эстетическое, познавательное, речевое и социально- коммуникативное развитие ребенка. Сюда относятся природная среда и объекты, физкультурно- игровые и спортивные сооружения в помещении и на участке, предметно- игровая среда, РППС.</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624" y="3577084"/>
            <a:ext cx="3203848" cy="240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436" y="3861048"/>
            <a:ext cx="3251853" cy="2438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0090" y="448787"/>
            <a:ext cx="1008110" cy="823904"/>
          </a:xfrm>
          <a:prstGeom prst="rect">
            <a:avLst/>
          </a:prstGeom>
        </p:spPr>
      </p:pic>
    </p:spTree>
    <p:extLst>
      <p:ext uri="{BB962C8B-B14F-4D97-AF65-F5344CB8AC3E}">
        <p14:creationId xmlns:p14="http://schemas.microsoft.com/office/powerpoint/2010/main" val="1022817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7200800" cy="3416320"/>
          </a:xfrm>
          <a:prstGeom prst="rect">
            <a:avLst/>
          </a:prstGeom>
        </p:spPr>
        <p:txBody>
          <a:bodyPr wrap="square">
            <a:spAutoFit/>
          </a:bodyPr>
          <a:lstStyle/>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Работа всего персонала направлена на создание комфорта, уюта, положительного эмоционального климата воспитанников.</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В ДОУ оборудованы помещения:</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групповые помещения – 7;</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кабинет заведующего – 1;</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методический кабинет – 1;</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музыкально - физкультурный зал – 1;</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пищеблок – 1;</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прачечная – 1;</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медицинский кабинет – 1;</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кабинет заместителя по АХЧ - 1;</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кабинет учителя – логопеда - 1;</a:t>
            </a:r>
            <a:endParaRPr lang="ru-RU"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078" y="3676968"/>
            <a:ext cx="2211710" cy="294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4193025"/>
            <a:ext cx="2555776" cy="191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340768"/>
            <a:ext cx="2816314" cy="2112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601" y="4124113"/>
            <a:ext cx="2916832" cy="2187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7035" y="388756"/>
            <a:ext cx="1008110" cy="823904"/>
          </a:xfrm>
          <a:prstGeom prst="rect">
            <a:avLst/>
          </a:prstGeom>
        </p:spPr>
      </p:pic>
    </p:spTree>
    <p:extLst>
      <p:ext uri="{BB962C8B-B14F-4D97-AF65-F5344CB8AC3E}">
        <p14:creationId xmlns:p14="http://schemas.microsoft.com/office/powerpoint/2010/main" val="760705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7200800" cy="2862322"/>
          </a:xfrm>
          <a:prstGeom prst="rect">
            <a:avLst/>
          </a:prstGeom>
        </p:spPr>
        <p:txBody>
          <a:bodyPr wrap="square">
            <a:spAutoFit/>
          </a:bodyPr>
          <a:lstStyle/>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В соответствии с ФГОС дошкольного образования воспитатели создают развивающую предметно – пространственную среду, которая обеспечивает реализацию образовательного потенциала пространства группы; наличие материалов, оборудования и инвентаря для развития детских видов деятельности; охрану и укрепление здоровья детей и взрослых; двигательную активность, а также возможность уединения.</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Главное, среда работает на развитие самостоятельности ребенка. Она имеет характер открытой, незамкнутой системы, способной к корректировке и развитию.</a:t>
            </a:r>
            <a:endParaRPr lang="ru-RU"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472" y="3429000"/>
            <a:ext cx="2915816" cy="2186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3178293"/>
            <a:ext cx="2915816" cy="2186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7" y="4587099"/>
            <a:ext cx="2901599" cy="2176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6093" y="519371"/>
            <a:ext cx="1008110" cy="823904"/>
          </a:xfrm>
          <a:prstGeom prst="rect">
            <a:avLst/>
          </a:prstGeom>
        </p:spPr>
      </p:pic>
    </p:spTree>
    <p:extLst>
      <p:ext uri="{BB962C8B-B14F-4D97-AF65-F5344CB8AC3E}">
        <p14:creationId xmlns:p14="http://schemas.microsoft.com/office/powerpoint/2010/main" val="479389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7128792" cy="2031325"/>
          </a:xfrm>
          <a:prstGeom prst="rect">
            <a:avLst/>
          </a:prstGeom>
        </p:spPr>
        <p:txBody>
          <a:bodyPr wrap="square">
            <a:spAutoFit/>
          </a:bodyPr>
          <a:lstStyle/>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При создании предметно-развивающей среды воспитатели учитывают возрастные, индивидуальные особенности детей своей группы. Оборудованы групповые комнаты, включающие игровую, познавательную, обеденную зоны. Группы по возможности пополняются современным игровым оборудованием, современными информационными стендами. Предметная среда всех помещений оптимально </a:t>
            </a:r>
            <a:r>
              <a:rPr lang="ru-RU" dirty="0" smtClean="0">
                <a:latin typeface="Arial" panose="020B0604020202020204" pitchFamily="34" charset="0"/>
                <a:ea typeface="Calibri" panose="020F0502020204030204" pitchFamily="34" charset="0"/>
                <a:cs typeface="Arial" panose="020B0604020202020204" pitchFamily="34" charset="0"/>
              </a:rPr>
              <a:t>насыщенна.</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90" y="2598853"/>
            <a:ext cx="2579779" cy="1934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564904"/>
            <a:ext cx="2483768" cy="1862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410" y="524414"/>
            <a:ext cx="1008110" cy="82390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2564904"/>
            <a:ext cx="2470406" cy="3331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84865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7200800" cy="2031325"/>
          </a:xfrm>
          <a:prstGeom prst="rect">
            <a:avLst/>
          </a:prstGeom>
        </p:spPr>
        <p:txBody>
          <a:bodyPr wrap="square">
            <a:spAutoFit/>
          </a:bodyPr>
          <a:lstStyle/>
          <a:p>
            <a:pPr algn="just"/>
            <a:r>
              <a:rPr lang="ru-RU" dirty="0">
                <a:latin typeface="Arial" panose="020B0604020202020204" pitchFamily="34" charset="0"/>
                <a:ea typeface="Calibri" panose="020F0502020204030204" pitchFamily="34" charset="0"/>
                <a:cs typeface="Arial" panose="020B0604020202020204" pitchFamily="34" charset="0"/>
              </a:rPr>
              <a:t>Педагогический коллектив успешно решает эту проблему пополнения предметно – пространственной развивающей среды: во всех группах организованы центры развития детей по пяти направлениям: познавательной деятельности, речевой активности, физического развития, художественно – эстетического развития, социально – коммуникативного </a:t>
            </a:r>
            <a:r>
              <a:rPr lang="ru-RU" dirty="0" smtClean="0">
                <a:latin typeface="Arial" panose="020B0604020202020204" pitchFamily="34" charset="0"/>
                <a:ea typeface="Calibri" panose="020F0502020204030204" pitchFamily="34" charset="0"/>
                <a:cs typeface="Arial" panose="020B0604020202020204" pitchFamily="34" charset="0"/>
              </a:rPr>
              <a:t>развития.</a:t>
            </a:r>
            <a:endParaRPr lang="ru-RU"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3560" y="452406"/>
            <a:ext cx="1008110" cy="82390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34" y="2351149"/>
            <a:ext cx="2404463" cy="3242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692" y="2351149"/>
            <a:ext cx="2444741" cy="3297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2392039"/>
            <a:ext cx="2376264" cy="3204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2341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7200800" cy="1200329"/>
          </a:xfrm>
          <a:prstGeom prst="rect">
            <a:avLst/>
          </a:prstGeom>
        </p:spPr>
        <p:txBody>
          <a:bodyPr wrap="square">
            <a:spAutoFit/>
          </a:bodyPr>
          <a:lstStyle/>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Развивающая предметно – пространственная среда систематически пополняется и обновляется воспитателями с привлечением родителей (законных представителей) наших воспитанников.</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576" y="564982"/>
            <a:ext cx="1008110" cy="823904"/>
          </a:xfrm>
          <a:prstGeom prst="rect">
            <a:avLst/>
          </a:prstGeom>
        </p:spPr>
      </p:pic>
      <p:pic>
        <p:nvPicPr>
          <p:cNvPr id="4"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628800"/>
            <a:ext cx="2373882"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Рисунок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1583019"/>
            <a:ext cx="2843362" cy="2132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84" y="4221088"/>
            <a:ext cx="3059832" cy="2294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3936402"/>
            <a:ext cx="3035829" cy="2276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3133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8374" y="441602"/>
            <a:ext cx="1959370" cy="6416397"/>
          </a:xfrm>
        </p:spPr>
        <p:txBody>
          <a:bodyPr vert="wordArtVert"/>
          <a:lstStyle/>
          <a:p>
            <a:pPr algn="ctr"/>
            <a:r>
              <a:rPr lang="ru-RU" sz="2400" dirty="0" smtClean="0">
                <a:solidFill>
                  <a:schemeClr val="bg1"/>
                </a:solidFill>
                <a:latin typeface="Arial" panose="020B0604020202020204" pitchFamily="34" charset="0"/>
                <a:cs typeface="Arial" panose="020B0604020202020204" pitchFamily="34" charset="0"/>
              </a:rPr>
              <a:t>Администрация МБДОУ </a:t>
            </a:r>
            <a:r>
              <a:rPr lang="ru-RU" sz="2400" dirty="0" err="1" smtClean="0">
                <a:solidFill>
                  <a:schemeClr val="bg1"/>
                </a:solidFill>
                <a:latin typeface="Arial" panose="020B0604020202020204" pitchFamily="34" charset="0"/>
                <a:cs typeface="Arial" panose="020B0604020202020204" pitchFamily="34" charset="0"/>
              </a:rPr>
              <a:t>Чечеульский</a:t>
            </a:r>
            <a:r>
              <a:rPr lang="ru-RU" sz="2400" dirty="0" smtClean="0">
                <a:solidFill>
                  <a:schemeClr val="bg1"/>
                </a:solidFill>
                <a:latin typeface="Arial" panose="020B0604020202020204" pitchFamily="34" charset="0"/>
                <a:cs typeface="Arial" panose="020B0604020202020204" pitchFamily="34" charset="0"/>
              </a:rPr>
              <a:t> детский сад</a:t>
            </a:r>
            <a:endParaRPr lang="ru-RU" sz="2400"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156" y="328013"/>
            <a:ext cx="1816080" cy="22530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634" y="3785802"/>
            <a:ext cx="1476763" cy="19539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6678" y="4103693"/>
            <a:ext cx="1514380" cy="18874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2402505" y="2801232"/>
            <a:ext cx="2846998" cy="1015663"/>
          </a:xfrm>
          <a:prstGeom prst="rect">
            <a:avLst/>
          </a:prstGeom>
          <a:noFill/>
        </p:spPr>
        <p:txBody>
          <a:bodyPr wrap="none" rtlCol="0">
            <a:spAutoFit/>
          </a:bodyPr>
          <a:lstStyle/>
          <a:p>
            <a:pPr algn="ctr"/>
            <a:r>
              <a:rPr lang="ru-RU" sz="2000" b="1" dirty="0" smtClean="0">
                <a:solidFill>
                  <a:schemeClr val="tx2">
                    <a:lumMod val="75000"/>
                  </a:schemeClr>
                </a:solidFill>
                <a:latin typeface="Arial" panose="020B0604020202020204" pitchFamily="34" charset="0"/>
                <a:cs typeface="Arial" panose="020B0604020202020204" pitchFamily="34" charset="0"/>
              </a:rPr>
              <a:t>Заведующий МБДОУ</a:t>
            </a:r>
          </a:p>
          <a:p>
            <a:pPr algn="ctr"/>
            <a:r>
              <a:rPr lang="ru-RU" sz="2000" b="1" dirty="0" smtClean="0">
                <a:solidFill>
                  <a:schemeClr val="tx2">
                    <a:lumMod val="75000"/>
                  </a:schemeClr>
                </a:solidFill>
                <a:latin typeface="Arial" panose="020B0604020202020204" pitchFamily="34" charset="0"/>
                <a:cs typeface="Arial" panose="020B0604020202020204" pitchFamily="34" charset="0"/>
              </a:rPr>
              <a:t>Сергиенко </a:t>
            </a:r>
            <a:r>
              <a:rPr lang="ru-RU" sz="2000" b="1" dirty="0">
                <a:solidFill>
                  <a:schemeClr val="tx2">
                    <a:lumMod val="75000"/>
                  </a:schemeClr>
                </a:solidFill>
                <a:latin typeface="Arial" panose="020B0604020202020204" pitchFamily="34" charset="0"/>
                <a:cs typeface="Arial" panose="020B0604020202020204" pitchFamily="34" charset="0"/>
              </a:rPr>
              <a:t>Н</a:t>
            </a:r>
            <a:r>
              <a:rPr lang="ru-RU" sz="2000" b="1" dirty="0" smtClean="0">
                <a:solidFill>
                  <a:schemeClr val="tx2">
                    <a:lumMod val="75000"/>
                  </a:schemeClr>
                </a:solidFill>
                <a:latin typeface="Arial" panose="020B0604020202020204" pitchFamily="34" charset="0"/>
                <a:cs typeface="Arial" panose="020B0604020202020204" pitchFamily="34" charset="0"/>
              </a:rPr>
              <a:t>елли </a:t>
            </a:r>
          </a:p>
          <a:p>
            <a:pPr algn="ctr"/>
            <a:r>
              <a:rPr lang="ru-RU" sz="2000" b="1" dirty="0" smtClean="0">
                <a:solidFill>
                  <a:schemeClr val="tx2">
                    <a:lumMod val="75000"/>
                  </a:schemeClr>
                </a:solidFill>
                <a:latin typeface="Arial" panose="020B0604020202020204" pitchFamily="34" charset="0"/>
                <a:cs typeface="Arial" panose="020B0604020202020204" pitchFamily="34" charset="0"/>
              </a:rPr>
              <a:t>Ивановна </a:t>
            </a:r>
            <a:endParaRPr lang="ru-RU" sz="2000" b="1" dirty="0">
              <a:solidFill>
                <a:schemeClr val="tx2">
                  <a:lumMod val="75000"/>
                </a:schemeClr>
              </a:solidFill>
              <a:latin typeface="Arial" panose="020B0604020202020204" pitchFamily="34" charset="0"/>
              <a:cs typeface="Arial" panose="020B0604020202020204" pitchFamily="34" charset="0"/>
            </a:endParaRPr>
          </a:p>
        </p:txBody>
      </p:sp>
      <p:sp>
        <p:nvSpPr>
          <p:cNvPr id="9" name="TextBox 8"/>
          <p:cNvSpPr txBox="1"/>
          <p:nvPr/>
        </p:nvSpPr>
        <p:spPr>
          <a:xfrm>
            <a:off x="6000888" y="5210565"/>
            <a:ext cx="2551724" cy="1200329"/>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Старший </a:t>
            </a:r>
          </a:p>
          <a:p>
            <a:pPr algn="ctr"/>
            <a:r>
              <a:rPr lang="ru-RU" b="1" dirty="0" smtClean="0">
                <a:solidFill>
                  <a:schemeClr val="tx1">
                    <a:lumMod val="75000"/>
                  </a:schemeClr>
                </a:solidFill>
                <a:latin typeface="Arial" panose="020B0604020202020204" pitchFamily="34" charset="0"/>
                <a:cs typeface="Arial" panose="020B0604020202020204" pitchFamily="34" charset="0"/>
              </a:rPr>
              <a:t>воспитатель МБДОУ</a:t>
            </a:r>
          </a:p>
          <a:p>
            <a:pPr algn="ctr"/>
            <a:r>
              <a:rPr lang="ru-RU" b="1" dirty="0" smtClean="0">
                <a:solidFill>
                  <a:schemeClr val="tx1">
                    <a:lumMod val="75000"/>
                  </a:schemeClr>
                </a:solidFill>
                <a:latin typeface="Arial" panose="020B0604020202020204" pitchFamily="34" charset="0"/>
                <a:cs typeface="Arial" panose="020B0604020202020204" pitchFamily="34" charset="0"/>
              </a:rPr>
              <a:t>Яковлева Ольга</a:t>
            </a:r>
          </a:p>
          <a:p>
            <a:pPr algn="ctr"/>
            <a:r>
              <a:rPr lang="ru-RU" b="1" dirty="0" smtClean="0">
                <a:solidFill>
                  <a:schemeClr val="tx1">
                    <a:lumMod val="75000"/>
                  </a:schemeClr>
                </a:solidFill>
                <a:latin typeface="Arial" panose="020B0604020202020204" pitchFamily="34" charset="0"/>
                <a:cs typeface="Arial" panose="020B0604020202020204" pitchFamily="34" charset="0"/>
              </a:rPr>
              <a:t>Александровна</a:t>
            </a:r>
            <a:endParaRPr lang="ru-RU" b="1" dirty="0">
              <a:solidFill>
                <a:schemeClr val="tx1">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3610490" y="5302132"/>
            <a:ext cx="2390398" cy="923330"/>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Завхоз</a:t>
            </a:r>
          </a:p>
          <a:p>
            <a:pPr algn="ctr"/>
            <a:r>
              <a:rPr lang="ru-RU" b="1" dirty="0" smtClean="0">
                <a:solidFill>
                  <a:schemeClr val="tx1">
                    <a:lumMod val="75000"/>
                  </a:schemeClr>
                </a:solidFill>
                <a:latin typeface="Arial" panose="020B0604020202020204" pitchFamily="34" charset="0"/>
                <a:cs typeface="Arial" panose="020B0604020202020204" pitchFamily="34" charset="0"/>
              </a:rPr>
              <a:t>Мамонова Наталья</a:t>
            </a:r>
          </a:p>
          <a:p>
            <a:pPr algn="ctr"/>
            <a:r>
              <a:rPr lang="ru-RU" b="1" dirty="0" smtClean="0">
                <a:solidFill>
                  <a:schemeClr val="tx1">
                    <a:lumMod val="75000"/>
                  </a:schemeClr>
                </a:solidFill>
                <a:latin typeface="Arial" panose="020B0604020202020204" pitchFamily="34" charset="0"/>
                <a:cs typeface="Arial" panose="020B0604020202020204" pitchFamily="34" charset="0"/>
              </a:rPr>
              <a:t>Владимировна</a:t>
            </a:r>
            <a:endParaRPr lang="ru-RU" b="1" dirty="0">
              <a:solidFill>
                <a:schemeClr val="tx1">
                  <a:lumMod val="75000"/>
                </a:schemeClr>
              </a:solidFill>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4738" y="441603"/>
            <a:ext cx="1511441" cy="20194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p:cNvSpPr txBox="1"/>
          <p:nvPr/>
        </p:nvSpPr>
        <p:spPr>
          <a:xfrm>
            <a:off x="5619915" y="2514463"/>
            <a:ext cx="2605393" cy="1200329"/>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Делопроизводитель </a:t>
            </a:r>
          </a:p>
          <a:p>
            <a:pPr algn="ctr"/>
            <a:r>
              <a:rPr lang="ru-RU" b="1" dirty="0" smtClean="0">
                <a:solidFill>
                  <a:schemeClr val="tx1">
                    <a:lumMod val="75000"/>
                  </a:schemeClr>
                </a:solidFill>
                <a:latin typeface="Arial" panose="020B0604020202020204" pitchFamily="34" charset="0"/>
                <a:cs typeface="Arial" panose="020B0604020202020204" pitchFamily="34" charset="0"/>
              </a:rPr>
              <a:t>МБДОУ</a:t>
            </a:r>
          </a:p>
          <a:p>
            <a:pPr algn="ctr"/>
            <a:r>
              <a:rPr lang="ru-RU" b="1" dirty="0" smtClean="0">
                <a:solidFill>
                  <a:schemeClr val="tx1">
                    <a:lumMod val="75000"/>
                  </a:schemeClr>
                </a:solidFill>
                <a:latin typeface="Arial" panose="020B0604020202020204" pitchFamily="34" charset="0"/>
                <a:cs typeface="Arial" panose="020B0604020202020204" pitchFamily="34" charset="0"/>
              </a:rPr>
              <a:t>Мартыненко Ольга </a:t>
            </a:r>
          </a:p>
          <a:p>
            <a:pPr algn="ctr"/>
            <a:r>
              <a:rPr lang="ru-RU" b="1" dirty="0" smtClean="0">
                <a:solidFill>
                  <a:schemeClr val="tx1">
                    <a:lumMod val="75000"/>
                  </a:schemeClr>
                </a:solidFill>
                <a:latin typeface="Arial" panose="020B0604020202020204" pitchFamily="34" charset="0"/>
                <a:cs typeface="Arial" panose="020B0604020202020204" pitchFamily="34" charset="0"/>
              </a:rPr>
              <a:t>Николаевна</a:t>
            </a:r>
            <a:endParaRPr lang="ru-RU" b="1" dirty="0">
              <a:solidFill>
                <a:schemeClr val="tx1">
                  <a:lumMod val="75000"/>
                </a:schemeClr>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7566" y="250099"/>
            <a:ext cx="1265979" cy="1034655"/>
          </a:xfrm>
          <a:prstGeom prst="rect">
            <a:avLst/>
          </a:prstGeom>
        </p:spPr>
      </p:pic>
    </p:spTree>
    <p:extLst>
      <p:ext uri="{BB962C8B-B14F-4D97-AF65-F5344CB8AC3E}">
        <p14:creationId xmlns:p14="http://schemas.microsoft.com/office/powerpoint/2010/main" val="2853924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7200800" cy="1477328"/>
          </a:xfrm>
          <a:prstGeom prst="rect">
            <a:avLst/>
          </a:prstGeom>
        </p:spPr>
        <p:txBody>
          <a:bodyPr wrap="square">
            <a:spAutoFit/>
          </a:bodyPr>
          <a:lstStyle/>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Расположение предметов и организация РППС в возрастных группах имеют отличительные признаки. В группах младшего возраста выделено большое открытое пространство, где детям предоставлена возможность играть с крупными игрушками, каталками.</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587360"/>
            <a:ext cx="1008110" cy="82390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124" y="1737976"/>
            <a:ext cx="2526424" cy="1894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452442"/>
            <a:ext cx="2520036" cy="3398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904" y="1966299"/>
            <a:ext cx="2499742" cy="3332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961" y="4151851"/>
            <a:ext cx="3059832" cy="2294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99448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6912768" cy="2585323"/>
          </a:xfrm>
          <a:prstGeom prst="rect">
            <a:avLst/>
          </a:prstGeom>
        </p:spPr>
        <p:txBody>
          <a:bodyPr wrap="square">
            <a:spAutoFit/>
          </a:bodyPr>
          <a:lstStyle/>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В средней, старшей, подготовительной группах:</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развернуты центры сюжетно - ролевых игр;</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созданы «уголки уединения»;</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имеется учебная зона, которая содержит дидактически игры, пособия, методическую литературу, детскую художественную литературу;</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оборудованы центры экспериментирования;</a:t>
            </a: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 атрибуты, необходимые для различных видов деятельности детей.</a:t>
            </a:r>
            <a:endParaRPr lang="ru-RU"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548680"/>
            <a:ext cx="1008110" cy="82390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5149" y="2842771"/>
            <a:ext cx="2182374" cy="2943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177" y="3068960"/>
            <a:ext cx="2182374" cy="2943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412" y="2659970"/>
            <a:ext cx="2886464" cy="2164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8708" y="4540663"/>
            <a:ext cx="2814456" cy="2110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48697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3416320"/>
          </a:xfrm>
          <a:prstGeom prst="rect">
            <a:avLst/>
          </a:prstGeom>
        </p:spPr>
        <p:txBody>
          <a:bodyPr wrap="square">
            <a:spAutoFit/>
          </a:bodyPr>
          <a:lstStyle/>
          <a:p>
            <a:pPr algn="just">
              <a:spcAft>
                <a:spcPts val="0"/>
              </a:spcAft>
            </a:pPr>
            <a:r>
              <a:rPr lang="ru-RU" b="1" dirty="0">
                <a:latin typeface="Arial" panose="020B0604020202020204" pitchFamily="34" charset="0"/>
                <a:ea typeface="Calibri" panose="020F0502020204030204" pitchFamily="34" charset="0"/>
                <a:cs typeface="Arial" panose="020B0604020202020204" pitchFamily="34" charset="0"/>
              </a:rPr>
              <a:t>Мнение представителей органов общественного управления о деятельности педагогов, функционировании ДОУ и качестве предоставляемых им услугах</a:t>
            </a:r>
            <a:r>
              <a:rPr lang="ru-RU" b="1" dirty="0" smtClean="0">
                <a:latin typeface="Arial" panose="020B0604020202020204" pitchFamily="34" charset="0"/>
                <a:ea typeface="Calibri" panose="020F0502020204030204" pitchFamily="34" charset="0"/>
                <a:cs typeface="Arial" panose="020B0604020202020204" pitchFamily="34" charset="0"/>
              </a:rPr>
              <a:t>.</a:t>
            </a:r>
          </a:p>
          <a:p>
            <a:pPr algn="just">
              <a:spcAft>
                <a:spcPts val="0"/>
              </a:spcAft>
            </a:pPr>
            <a:endParaRPr lang="ru-RU" b="1"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ru-RU" dirty="0" smtClean="0">
                <a:latin typeface="Arial" panose="020B0604020202020204" pitchFamily="34" charset="0"/>
                <a:ea typeface="Calibri" panose="020F0502020204030204" pitchFamily="34" charset="0"/>
                <a:cs typeface="Arial" panose="020B0604020202020204" pitchFamily="34" charset="0"/>
              </a:rPr>
              <a:t>МБДОУ </a:t>
            </a:r>
            <a:r>
              <a:rPr lang="ru-RU" dirty="0">
                <a:latin typeface="Arial" panose="020B0604020202020204" pitchFamily="34" charset="0"/>
                <a:ea typeface="Calibri" panose="020F0502020204030204" pitchFamily="34" charset="0"/>
                <a:cs typeface="Arial" panose="020B0604020202020204" pitchFamily="34" charset="0"/>
              </a:rPr>
              <a:t>«</a:t>
            </a:r>
            <a:r>
              <a:rPr lang="ru-RU" dirty="0" err="1">
                <a:latin typeface="Arial" panose="020B0604020202020204" pitchFamily="34" charset="0"/>
                <a:ea typeface="Calibri" panose="020F0502020204030204" pitchFamily="34" charset="0"/>
                <a:cs typeface="Arial" panose="020B0604020202020204" pitchFamily="34" charset="0"/>
              </a:rPr>
              <a:t>Чечеульский</a:t>
            </a:r>
            <a:r>
              <a:rPr lang="ru-RU" dirty="0">
                <a:latin typeface="Arial" panose="020B0604020202020204" pitchFamily="34" charset="0"/>
                <a:ea typeface="Calibri" panose="020F0502020204030204" pitchFamily="34" charset="0"/>
                <a:cs typeface="Arial" panose="020B0604020202020204" pitchFamily="34" charset="0"/>
              </a:rPr>
              <a:t> детский сад» включен в Федеральный Реестр «Всероссийская Книга Почета» 2019 года. Данный факт означает признание на уровне органов исполнительной власти ее значимости для развития своего региона, подтверждает деловую и общественную репутацию и подчеркивает статус учреждения</a:t>
            </a:r>
            <a:r>
              <a:rPr lang="ru-RU" dirty="0" smtClean="0">
                <a:latin typeface="Arial" panose="020B0604020202020204" pitchFamily="34" charset="0"/>
                <a:ea typeface="Calibri" panose="020F0502020204030204" pitchFamily="34" charset="0"/>
                <a:cs typeface="Arial" panose="020B0604020202020204" pitchFamily="34" charset="0"/>
              </a:rPr>
              <a:t>.</a:t>
            </a:r>
          </a:p>
          <a:p>
            <a:pPr algn="just">
              <a:spcAft>
                <a:spcPts val="0"/>
              </a:spcAft>
            </a:pPr>
            <a:endParaRPr lang="ru-RU" dirty="0" smtClean="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ru-RU" dirty="0" smtClean="0">
                <a:latin typeface="Arial" panose="020B0604020202020204" pitchFamily="34" charset="0"/>
                <a:ea typeface="Calibri" panose="020F0502020204030204" pitchFamily="34" charset="0"/>
                <a:cs typeface="Arial" panose="020B0604020202020204" pitchFamily="34" charset="0"/>
              </a:rPr>
              <a:t>Коллектив детского сада отмечен сертификатом участника пилотной площадки по внедрению ФГОС ДО.</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555" y="5301208"/>
            <a:ext cx="1584174" cy="129470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3695141"/>
            <a:ext cx="2059106" cy="2834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600" y="3678043"/>
            <a:ext cx="2071527" cy="2851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438516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1" y="332656"/>
            <a:ext cx="8065037" cy="3139321"/>
          </a:xfrm>
          <a:prstGeom prst="rect">
            <a:avLst/>
          </a:prstGeom>
        </p:spPr>
        <p:txBody>
          <a:bodyPr wrap="square">
            <a:spAutoFit/>
          </a:bodyPr>
          <a:lstStyle/>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МБДОУ «</a:t>
            </a:r>
            <a:r>
              <a:rPr lang="ru-RU" dirty="0" err="1">
                <a:latin typeface="Arial" panose="020B0604020202020204" pitchFamily="34" charset="0"/>
                <a:ea typeface="Calibri" panose="020F0502020204030204" pitchFamily="34" charset="0"/>
                <a:cs typeface="Arial" panose="020B0604020202020204" pitchFamily="34" charset="0"/>
              </a:rPr>
              <a:t>Чечеульский</a:t>
            </a:r>
            <a:r>
              <a:rPr lang="ru-RU" dirty="0">
                <a:latin typeface="Arial" panose="020B0604020202020204" pitchFamily="34" charset="0"/>
                <a:ea typeface="Calibri" panose="020F0502020204030204" pitchFamily="34" charset="0"/>
                <a:cs typeface="Arial" panose="020B0604020202020204" pitchFamily="34" charset="0"/>
              </a:rPr>
              <a:t> детский сад» награжден дипломов за победу во Всероссийском открытом конкурсе – практикуме с международным участием «Лучший сайт образовательной организации – 2020</a:t>
            </a:r>
            <a:r>
              <a:rPr lang="ru-RU" dirty="0" smtClean="0">
                <a:latin typeface="Arial" panose="020B0604020202020204" pitchFamily="34" charset="0"/>
                <a:ea typeface="Calibri" panose="020F0502020204030204" pitchFamily="34" charset="0"/>
                <a:cs typeface="Arial" panose="020B0604020202020204" pitchFamily="34" charset="0"/>
              </a:rPr>
              <a:t>»</a:t>
            </a:r>
          </a:p>
          <a:p>
            <a:pPr algn="just">
              <a:spcAft>
                <a:spcPts val="0"/>
              </a:spcAft>
            </a:pPr>
            <a:endParaRPr lang="ru-RU"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Коллективу нашего детского сада была вручена благодарность за подготовку образовательной организации к новому 2019 – 2020 учебному году, за профессионализм и активную жизненную позицию</a:t>
            </a:r>
            <a:r>
              <a:rPr lang="ru-RU" dirty="0" smtClean="0">
                <a:latin typeface="Arial" panose="020B0604020202020204" pitchFamily="34" charset="0"/>
                <a:ea typeface="Calibri" panose="020F0502020204030204" pitchFamily="34" charset="0"/>
                <a:cs typeface="Arial" panose="020B0604020202020204" pitchFamily="34" charset="0"/>
              </a:rPr>
              <a:t>.</a:t>
            </a:r>
          </a:p>
          <a:p>
            <a:pPr algn="just">
              <a:spcAft>
                <a:spcPts val="0"/>
              </a:spcAft>
            </a:pPr>
            <a:endParaRPr lang="ru-RU"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ru-RU" dirty="0">
                <a:latin typeface="Arial" panose="020B0604020202020204" pitchFamily="34" charset="0"/>
                <a:ea typeface="Calibri" panose="020F0502020204030204" pitchFamily="34" charset="0"/>
                <a:cs typeface="Arial" panose="020B0604020202020204" pitchFamily="34" charset="0"/>
              </a:rPr>
              <a:t>Информацию о деятельности МБДОУ «</a:t>
            </a:r>
            <a:r>
              <a:rPr lang="ru-RU" dirty="0" err="1">
                <a:latin typeface="Arial" panose="020B0604020202020204" pitchFamily="34" charset="0"/>
                <a:ea typeface="Calibri" panose="020F0502020204030204" pitchFamily="34" charset="0"/>
                <a:cs typeface="Arial" panose="020B0604020202020204" pitchFamily="34" charset="0"/>
              </a:rPr>
              <a:t>Чечеульский</a:t>
            </a:r>
            <a:r>
              <a:rPr lang="ru-RU" dirty="0">
                <a:latin typeface="Arial" panose="020B0604020202020204" pitchFamily="34" charset="0"/>
                <a:ea typeface="Calibri" panose="020F0502020204030204" pitchFamily="34" charset="0"/>
                <a:cs typeface="Arial" panose="020B0604020202020204" pitchFamily="34" charset="0"/>
              </a:rPr>
              <a:t> детский сад» можно получить на сайте детского сада: </a:t>
            </a:r>
            <a:r>
              <a:rPr lang="ru-RU" u="sng" dirty="0">
                <a:solidFill>
                  <a:srgbClr val="0070C0"/>
                </a:solidFill>
                <a:latin typeface="Arial" panose="020B0604020202020204" pitchFamily="34" charset="0"/>
                <a:ea typeface="Calibri" panose="020F0502020204030204" pitchFamily="34" charset="0"/>
                <a:cs typeface="Arial" panose="020B0604020202020204" pitchFamily="34" charset="0"/>
                <a:hlinkClick r:id="rId2"/>
              </a:rPr>
              <a:t>http://чечеульский-дс.рф</a:t>
            </a:r>
            <a:endParaRPr lang="ru-RU" dirty="0">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5301208"/>
            <a:ext cx="1466685" cy="119868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3356992"/>
            <a:ext cx="2275130" cy="3131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7786" y="3356992"/>
            <a:ext cx="2257278" cy="3107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10004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692696"/>
            <a:ext cx="6250173" cy="646331"/>
          </a:xfrm>
          <a:prstGeom prst="rect">
            <a:avLst/>
          </a:prstGeom>
          <a:noFill/>
        </p:spPr>
        <p:txBody>
          <a:bodyPr wrap="none" rtlCol="0">
            <a:spAutoFit/>
          </a:bodyPr>
          <a:lstStyle/>
          <a:p>
            <a:r>
              <a:rPr lang="ru-RU" sz="3600" b="1" dirty="0" smtClean="0">
                <a:solidFill>
                  <a:schemeClr val="tx1">
                    <a:lumMod val="85000"/>
                  </a:schemeClr>
                </a:solidFill>
                <a:latin typeface="Arial" panose="020B0604020202020204" pitchFamily="34" charset="0"/>
                <a:cs typeface="Arial" panose="020B0604020202020204" pitchFamily="34" charset="0"/>
              </a:rPr>
              <a:t>СПАСИБО ЗА ВНИМАНИЕ!</a:t>
            </a:r>
            <a:endParaRPr lang="ru-RU" sz="3600" b="1" dirty="0">
              <a:solidFill>
                <a:schemeClr val="tx1">
                  <a:lumMod val="8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844824"/>
            <a:ext cx="3924176" cy="3207134"/>
          </a:xfrm>
          <a:prstGeom prst="rect">
            <a:avLst/>
          </a:prstGeom>
        </p:spPr>
      </p:pic>
      <p:sp>
        <p:nvSpPr>
          <p:cNvPr id="4" name="TextBox 3"/>
          <p:cNvSpPr txBox="1"/>
          <p:nvPr/>
        </p:nvSpPr>
        <p:spPr>
          <a:xfrm>
            <a:off x="764480" y="2852936"/>
            <a:ext cx="3538854" cy="1569660"/>
          </a:xfrm>
          <a:prstGeom prst="rect">
            <a:avLst/>
          </a:prstGeom>
          <a:noFill/>
        </p:spPr>
        <p:txBody>
          <a:bodyPr wrap="none" rtlCol="0">
            <a:spAutoFit/>
          </a:bodyPr>
          <a:lstStyle/>
          <a:p>
            <a:r>
              <a:rPr lang="ru-RU" sz="2400" dirty="0" smtClean="0">
                <a:solidFill>
                  <a:schemeClr val="tx1">
                    <a:lumMod val="85000"/>
                  </a:schemeClr>
                </a:solidFill>
                <a:latin typeface="Arial" panose="020B0604020202020204" pitchFamily="34" charset="0"/>
                <a:cs typeface="Arial" panose="020B0604020202020204" pitchFamily="34" charset="0"/>
              </a:rPr>
              <a:t>Мы золотые зернышки</a:t>
            </a:r>
          </a:p>
          <a:p>
            <a:r>
              <a:rPr lang="ru-RU" sz="2400" dirty="0" smtClean="0">
                <a:solidFill>
                  <a:schemeClr val="tx1">
                    <a:lumMod val="85000"/>
                  </a:schemeClr>
                </a:solidFill>
                <a:latin typeface="Arial" panose="020B0604020202020204" pitchFamily="34" charset="0"/>
                <a:cs typeface="Arial" panose="020B0604020202020204" pitchFamily="34" charset="0"/>
              </a:rPr>
              <a:t>Светим ярче всех.</a:t>
            </a:r>
          </a:p>
          <a:p>
            <a:r>
              <a:rPr lang="ru-RU" sz="2400" dirty="0" smtClean="0">
                <a:solidFill>
                  <a:schemeClr val="tx1">
                    <a:lumMod val="85000"/>
                  </a:schemeClr>
                </a:solidFill>
                <a:latin typeface="Arial" panose="020B0604020202020204" pitchFamily="34" charset="0"/>
                <a:cs typeface="Arial" panose="020B0604020202020204" pitchFamily="34" charset="0"/>
              </a:rPr>
              <a:t>Теплоты и радости</a:t>
            </a:r>
          </a:p>
          <a:p>
            <a:r>
              <a:rPr lang="ru-RU" sz="2400" dirty="0" smtClean="0">
                <a:solidFill>
                  <a:schemeClr val="tx1">
                    <a:lumMod val="85000"/>
                  </a:schemeClr>
                </a:solidFill>
                <a:latin typeface="Arial" panose="020B0604020202020204" pitchFamily="34" charset="0"/>
                <a:cs typeface="Arial" panose="020B0604020202020204" pitchFamily="34" charset="0"/>
              </a:rPr>
              <a:t>Хватит здесь на всех!</a:t>
            </a:r>
            <a:endParaRPr lang="ru-RU" sz="2400" dirty="0">
              <a:solidFill>
                <a:schemeClr val="tx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334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t>В детском саду работают</a:t>
            </a:r>
            <a:endParaRPr lang="ru-RU" sz="32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90223" y="1302082"/>
            <a:ext cx="2422177" cy="3633267"/>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12160" y="1376668"/>
            <a:ext cx="2383798" cy="3575697"/>
          </a:xfrm>
        </p:spPr>
      </p:pic>
      <p:sp>
        <p:nvSpPr>
          <p:cNvPr id="7" name="TextBox 6"/>
          <p:cNvSpPr txBox="1"/>
          <p:nvPr/>
        </p:nvSpPr>
        <p:spPr>
          <a:xfrm>
            <a:off x="1509932" y="4981016"/>
            <a:ext cx="2582758" cy="1323439"/>
          </a:xfrm>
          <a:prstGeom prst="rect">
            <a:avLst/>
          </a:prstGeom>
          <a:noFill/>
        </p:spPr>
        <p:txBody>
          <a:bodyPr wrap="none" rtlCol="0">
            <a:spAutoFit/>
          </a:bodyPr>
          <a:lstStyle/>
          <a:p>
            <a:pPr algn="ctr"/>
            <a:r>
              <a:rPr lang="ru-RU" sz="2000" b="1" dirty="0" smtClean="0">
                <a:solidFill>
                  <a:schemeClr val="tx1">
                    <a:lumMod val="75000"/>
                  </a:schemeClr>
                </a:solidFill>
                <a:latin typeface="Arial" panose="020B0604020202020204" pitchFamily="34" charset="0"/>
                <a:cs typeface="Arial" panose="020B0604020202020204" pitchFamily="34" charset="0"/>
              </a:rPr>
              <a:t>Музыкальный </a:t>
            </a:r>
          </a:p>
          <a:p>
            <a:pPr algn="ctr"/>
            <a:r>
              <a:rPr lang="ru-RU" sz="2000" b="1" dirty="0" smtClean="0">
                <a:solidFill>
                  <a:schemeClr val="tx1">
                    <a:lumMod val="75000"/>
                  </a:schemeClr>
                </a:solidFill>
                <a:latin typeface="Arial" panose="020B0604020202020204" pitchFamily="34" charset="0"/>
                <a:cs typeface="Arial" panose="020B0604020202020204" pitchFamily="34" charset="0"/>
              </a:rPr>
              <a:t>руководитель</a:t>
            </a:r>
          </a:p>
          <a:p>
            <a:pPr algn="ctr"/>
            <a:r>
              <a:rPr lang="ru-RU" sz="2000" b="1" dirty="0" smtClean="0">
                <a:solidFill>
                  <a:schemeClr val="tx1">
                    <a:lumMod val="75000"/>
                  </a:schemeClr>
                </a:solidFill>
                <a:latin typeface="Arial" panose="020B0604020202020204" pitchFamily="34" charset="0"/>
                <a:cs typeface="Arial" panose="020B0604020202020204" pitchFamily="34" charset="0"/>
              </a:rPr>
              <a:t>Антипина Татьяна </a:t>
            </a:r>
          </a:p>
          <a:p>
            <a:pPr algn="ctr"/>
            <a:r>
              <a:rPr lang="ru-RU" sz="2000" b="1" dirty="0" smtClean="0">
                <a:solidFill>
                  <a:schemeClr val="tx1">
                    <a:lumMod val="75000"/>
                  </a:schemeClr>
                </a:solidFill>
                <a:latin typeface="Arial" panose="020B0604020202020204" pitchFamily="34" charset="0"/>
                <a:cs typeface="Arial" panose="020B0604020202020204" pitchFamily="34" charset="0"/>
              </a:rPr>
              <a:t>Валентиновна</a:t>
            </a:r>
            <a:endParaRPr lang="ru-RU" sz="2000" b="1" dirty="0">
              <a:solidFill>
                <a:schemeClr val="tx1">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201691" y="5134905"/>
            <a:ext cx="3713709" cy="1015663"/>
          </a:xfrm>
          <a:prstGeom prst="rect">
            <a:avLst/>
          </a:prstGeom>
          <a:noFill/>
        </p:spPr>
        <p:txBody>
          <a:bodyPr wrap="none" rtlCol="0">
            <a:spAutoFit/>
          </a:bodyPr>
          <a:lstStyle/>
          <a:p>
            <a:pPr algn="ctr"/>
            <a:r>
              <a:rPr lang="ru-RU" sz="2000" b="1" dirty="0" smtClean="0">
                <a:solidFill>
                  <a:schemeClr val="tx1">
                    <a:lumMod val="75000"/>
                  </a:schemeClr>
                </a:solidFill>
                <a:latin typeface="Arial" panose="020B0604020202020204" pitchFamily="34" charset="0"/>
                <a:cs typeface="Arial" panose="020B0604020202020204" pitchFamily="34" charset="0"/>
              </a:rPr>
              <a:t>Инструктор по физической </a:t>
            </a:r>
          </a:p>
          <a:p>
            <a:pPr algn="ctr"/>
            <a:r>
              <a:rPr lang="ru-RU" sz="2000" b="1" dirty="0" smtClean="0">
                <a:solidFill>
                  <a:schemeClr val="tx1">
                    <a:lumMod val="75000"/>
                  </a:schemeClr>
                </a:solidFill>
                <a:latin typeface="Arial" panose="020B0604020202020204" pitchFamily="34" charset="0"/>
                <a:cs typeface="Arial" panose="020B0604020202020204" pitchFamily="34" charset="0"/>
              </a:rPr>
              <a:t>культуре </a:t>
            </a:r>
            <a:r>
              <a:rPr lang="ru-RU" sz="2000" b="1" dirty="0" err="1" smtClean="0">
                <a:solidFill>
                  <a:schemeClr val="tx1">
                    <a:lumMod val="75000"/>
                  </a:schemeClr>
                </a:solidFill>
                <a:latin typeface="Arial" panose="020B0604020202020204" pitchFamily="34" charset="0"/>
                <a:cs typeface="Arial" panose="020B0604020202020204" pitchFamily="34" charset="0"/>
              </a:rPr>
              <a:t>Евпак</a:t>
            </a:r>
            <a:r>
              <a:rPr lang="ru-RU" sz="2000" b="1" dirty="0" smtClean="0">
                <a:solidFill>
                  <a:schemeClr val="tx1">
                    <a:lumMod val="75000"/>
                  </a:schemeClr>
                </a:solidFill>
                <a:latin typeface="Arial" panose="020B0604020202020204" pitchFamily="34" charset="0"/>
                <a:cs typeface="Arial" panose="020B0604020202020204" pitchFamily="34" charset="0"/>
              </a:rPr>
              <a:t> Нина </a:t>
            </a:r>
          </a:p>
          <a:p>
            <a:pPr algn="ctr"/>
            <a:r>
              <a:rPr lang="ru-RU" sz="2000" b="1" dirty="0" smtClean="0">
                <a:solidFill>
                  <a:schemeClr val="tx1">
                    <a:lumMod val="75000"/>
                  </a:schemeClr>
                </a:solidFill>
                <a:latin typeface="Arial" panose="020B0604020202020204" pitchFamily="34" charset="0"/>
                <a:cs typeface="Arial" panose="020B0604020202020204" pitchFamily="34" charset="0"/>
              </a:rPr>
              <a:t>Викторовна</a:t>
            </a:r>
            <a:endParaRPr lang="ru-RU" sz="2000" b="1" dirty="0">
              <a:solidFill>
                <a:schemeClr val="tx1">
                  <a:lumMod val="75000"/>
                </a:schemeClr>
              </a:solidFill>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16" y="5391224"/>
            <a:ext cx="1240053" cy="1013466"/>
          </a:xfrm>
          <a:prstGeom prst="rect">
            <a:avLst/>
          </a:prstGeom>
        </p:spPr>
      </p:pic>
    </p:spTree>
    <p:extLst>
      <p:ext uri="{BB962C8B-B14F-4D97-AF65-F5344CB8AC3E}">
        <p14:creationId xmlns:p14="http://schemas.microsoft.com/office/powerpoint/2010/main" val="74298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730" y="1460355"/>
            <a:ext cx="432047" cy="6394722"/>
          </a:xfrm>
        </p:spPr>
        <p:txBody>
          <a:bodyPr/>
          <a:lstStyle/>
          <a:p>
            <a:pPr algn="ctr"/>
            <a:r>
              <a:rPr lang="ru-RU" sz="2400" b="1" dirty="0" smtClean="0">
                <a:solidFill>
                  <a:schemeClr val="tx1">
                    <a:lumMod val="75000"/>
                  </a:schemeClr>
                </a:solidFill>
              </a:rPr>
              <a:t>Воспитатели</a:t>
            </a:r>
            <a:endParaRPr lang="ru-RU" sz="2400" b="1" dirty="0">
              <a:solidFill>
                <a:schemeClr val="tx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1588838"/>
            <a:ext cx="1727449" cy="259117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2364" y="177903"/>
            <a:ext cx="1709936" cy="256490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035" y="1615108"/>
            <a:ext cx="1709936" cy="256490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382" y="3542773"/>
            <a:ext cx="1709936" cy="2564904"/>
          </a:xfrm>
          <a:prstGeom prst="rect">
            <a:avLst/>
          </a:prstGeom>
        </p:spPr>
      </p:pic>
      <p:sp>
        <p:nvSpPr>
          <p:cNvPr id="8" name="TextBox 7"/>
          <p:cNvSpPr txBox="1"/>
          <p:nvPr/>
        </p:nvSpPr>
        <p:spPr>
          <a:xfrm>
            <a:off x="2545436" y="4293096"/>
            <a:ext cx="1613134" cy="923330"/>
          </a:xfrm>
          <a:prstGeom prst="rect">
            <a:avLst/>
          </a:prstGeom>
          <a:noFill/>
        </p:spPr>
        <p:txBody>
          <a:bodyPr wrap="none" rtlCol="0">
            <a:spAutoFit/>
          </a:bodyPr>
          <a:lstStyle/>
          <a:p>
            <a:pPr algn="ctr"/>
            <a:r>
              <a:rPr lang="ru-RU" b="1" dirty="0" err="1" smtClean="0">
                <a:solidFill>
                  <a:schemeClr val="tx1">
                    <a:lumMod val="75000"/>
                  </a:schemeClr>
                </a:solidFill>
                <a:latin typeface="Arial" panose="020B0604020202020204" pitchFamily="34" charset="0"/>
                <a:cs typeface="Arial" panose="020B0604020202020204" pitchFamily="34" charset="0"/>
              </a:rPr>
              <a:t>Юстишина</a:t>
            </a:r>
            <a:r>
              <a:rPr lang="ru-RU" b="1" dirty="0" smtClean="0">
                <a:solidFill>
                  <a:schemeClr val="tx1">
                    <a:lumMod val="75000"/>
                  </a:schemeClr>
                </a:solidFill>
                <a:latin typeface="Arial" panose="020B0604020202020204" pitchFamily="34" charset="0"/>
                <a:cs typeface="Arial" panose="020B0604020202020204" pitchFamily="34" charset="0"/>
              </a:rPr>
              <a:t> </a:t>
            </a:r>
          </a:p>
          <a:p>
            <a:pPr algn="ctr"/>
            <a:r>
              <a:rPr lang="ru-RU" b="1" dirty="0" smtClean="0">
                <a:solidFill>
                  <a:schemeClr val="tx1">
                    <a:lumMod val="75000"/>
                  </a:schemeClr>
                </a:solidFill>
                <a:latin typeface="Arial" panose="020B0604020202020204" pitchFamily="34" charset="0"/>
                <a:cs typeface="Arial" panose="020B0604020202020204" pitchFamily="34" charset="0"/>
              </a:rPr>
              <a:t>Татьяна</a:t>
            </a:r>
          </a:p>
          <a:p>
            <a:pPr algn="ctr"/>
            <a:r>
              <a:rPr lang="ru-RU" b="1" dirty="0" smtClean="0">
                <a:solidFill>
                  <a:schemeClr val="tx1">
                    <a:lumMod val="75000"/>
                  </a:schemeClr>
                </a:solidFill>
                <a:latin typeface="Arial" panose="020B0604020202020204" pitchFamily="34" charset="0"/>
                <a:cs typeface="Arial" panose="020B0604020202020204" pitchFamily="34" charset="0"/>
              </a:rPr>
              <a:t>Михайловна</a:t>
            </a:r>
            <a:endParaRPr lang="ru-RU" b="1" dirty="0">
              <a:solidFill>
                <a:schemeClr val="tx1">
                  <a:lumMod val="75000"/>
                </a:schemeClr>
              </a:solidFill>
              <a:latin typeface="Arial" panose="020B0604020202020204" pitchFamily="34" charset="0"/>
              <a:cs typeface="Arial" panose="020B0604020202020204" pitchFamily="34" charset="0"/>
            </a:endParaRPr>
          </a:p>
        </p:txBody>
      </p:sp>
      <p:sp>
        <p:nvSpPr>
          <p:cNvPr id="9" name="TextBox 8"/>
          <p:cNvSpPr txBox="1"/>
          <p:nvPr/>
        </p:nvSpPr>
        <p:spPr>
          <a:xfrm>
            <a:off x="4272606" y="2870750"/>
            <a:ext cx="2209452" cy="646331"/>
          </a:xfrm>
          <a:prstGeom prst="rect">
            <a:avLst/>
          </a:prstGeom>
          <a:noFill/>
        </p:spPr>
        <p:txBody>
          <a:bodyPr wrap="none" rtlCol="0">
            <a:spAutoFit/>
          </a:bodyPr>
          <a:lstStyle/>
          <a:p>
            <a:pPr algn="ctr"/>
            <a:r>
              <a:rPr lang="ru-RU" b="1" dirty="0" err="1" smtClean="0">
                <a:solidFill>
                  <a:schemeClr val="tx1">
                    <a:lumMod val="75000"/>
                  </a:schemeClr>
                </a:solidFill>
                <a:latin typeface="Arial" panose="020B0604020202020204" pitchFamily="34" charset="0"/>
                <a:cs typeface="Arial" panose="020B0604020202020204" pitchFamily="34" charset="0"/>
              </a:rPr>
              <a:t>Челазнова</a:t>
            </a:r>
            <a:r>
              <a:rPr lang="ru-RU" b="1" dirty="0" smtClean="0">
                <a:solidFill>
                  <a:schemeClr val="tx1">
                    <a:lumMod val="75000"/>
                  </a:schemeClr>
                </a:solidFill>
                <a:latin typeface="Arial" panose="020B0604020202020204" pitchFamily="34" charset="0"/>
                <a:cs typeface="Arial" panose="020B0604020202020204" pitchFamily="34" charset="0"/>
              </a:rPr>
              <a:t> </a:t>
            </a:r>
          </a:p>
          <a:p>
            <a:pPr algn="ctr"/>
            <a:r>
              <a:rPr lang="ru-RU" b="1" dirty="0" smtClean="0">
                <a:solidFill>
                  <a:schemeClr val="tx1">
                    <a:lumMod val="75000"/>
                  </a:schemeClr>
                </a:solidFill>
                <a:latin typeface="Arial" panose="020B0604020202020204" pitchFamily="34" charset="0"/>
                <a:cs typeface="Arial" panose="020B0604020202020204" pitchFamily="34" charset="0"/>
              </a:rPr>
              <a:t>Ольга Борисовна</a:t>
            </a:r>
            <a:endParaRPr lang="ru-RU" b="1" dirty="0">
              <a:solidFill>
                <a:schemeClr val="tx1">
                  <a:lumMod val="75000"/>
                </a:schemeClr>
              </a:solidFill>
              <a:latin typeface="Arial" panose="020B0604020202020204" pitchFamily="34" charset="0"/>
              <a:cs typeface="Arial" panose="020B0604020202020204" pitchFamily="34" charset="0"/>
            </a:endParaRPr>
          </a:p>
        </p:txBody>
      </p:sp>
      <p:sp>
        <p:nvSpPr>
          <p:cNvPr id="10" name="TextBox 9"/>
          <p:cNvSpPr txBox="1"/>
          <p:nvPr/>
        </p:nvSpPr>
        <p:spPr>
          <a:xfrm>
            <a:off x="6803377" y="4281145"/>
            <a:ext cx="2387384" cy="646331"/>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Радченко </a:t>
            </a:r>
            <a:r>
              <a:rPr lang="ru-RU" b="1" dirty="0">
                <a:solidFill>
                  <a:schemeClr val="tx1">
                    <a:lumMod val="75000"/>
                  </a:schemeClr>
                </a:solidFill>
                <a:latin typeface="Arial" panose="020B0604020202020204" pitchFamily="34" charset="0"/>
                <a:cs typeface="Arial" panose="020B0604020202020204" pitchFamily="34" charset="0"/>
              </a:rPr>
              <a:t>С</a:t>
            </a:r>
            <a:r>
              <a:rPr lang="ru-RU" b="1" dirty="0" smtClean="0">
                <a:solidFill>
                  <a:schemeClr val="tx1">
                    <a:lumMod val="75000"/>
                  </a:schemeClr>
                </a:solidFill>
                <a:latin typeface="Arial" panose="020B0604020202020204" pitchFamily="34" charset="0"/>
                <a:cs typeface="Arial" panose="020B0604020202020204" pitchFamily="34" charset="0"/>
              </a:rPr>
              <a:t>нежана </a:t>
            </a:r>
          </a:p>
          <a:p>
            <a:pPr algn="ctr"/>
            <a:r>
              <a:rPr lang="ru-RU" b="1" dirty="0" smtClean="0">
                <a:solidFill>
                  <a:schemeClr val="tx1">
                    <a:lumMod val="75000"/>
                  </a:schemeClr>
                </a:solidFill>
                <a:latin typeface="Arial" panose="020B0604020202020204" pitchFamily="34" charset="0"/>
                <a:cs typeface="Arial" panose="020B0604020202020204" pitchFamily="34" charset="0"/>
              </a:rPr>
              <a:t>Сергеевна</a:t>
            </a:r>
            <a:endParaRPr lang="ru-RU" b="1" dirty="0">
              <a:solidFill>
                <a:schemeClr val="tx1">
                  <a:lumMod val="7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4411901" y="6133369"/>
            <a:ext cx="2140971" cy="646331"/>
          </a:xfrm>
          <a:prstGeom prst="rect">
            <a:avLst/>
          </a:prstGeom>
          <a:noFill/>
        </p:spPr>
        <p:txBody>
          <a:bodyPr wrap="none" rtlCol="0">
            <a:spAutoFit/>
          </a:bodyPr>
          <a:lstStyle/>
          <a:p>
            <a:pPr algn="ctr"/>
            <a:r>
              <a:rPr lang="ru-RU" b="1" dirty="0" smtClean="0">
                <a:solidFill>
                  <a:schemeClr val="tx1">
                    <a:lumMod val="75000"/>
                  </a:schemeClr>
                </a:solidFill>
                <a:latin typeface="Arial" panose="020B0604020202020204" pitchFamily="34" charset="0"/>
                <a:cs typeface="Arial" panose="020B0604020202020204" pitchFamily="34" charset="0"/>
              </a:rPr>
              <a:t>Шабала Татьяна </a:t>
            </a:r>
          </a:p>
          <a:p>
            <a:pPr algn="ctr"/>
            <a:r>
              <a:rPr lang="ru-RU" b="1" dirty="0" smtClean="0">
                <a:solidFill>
                  <a:schemeClr val="tx1">
                    <a:lumMod val="75000"/>
                  </a:schemeClr>
                </a:solidFill>
                <a:latin typeface="Arial" panose="020B0604020202020204" pitchFamily="34" charset="0"/>
                <a:cs typeface="Arial" panose="020B0604020202020204" pitchFamily="34" charset="0"/>
              </a:rPr>
              <a:t>Александровна</a:t>
            </a:r>
            <a:endParaRPr lang="ru-RU" b="1" dirty="0">
              <a:solidFill>
                <a:schemeClr val="tx1">
                  <a:lumMod val="75000"/>
                </a:schemeClr>
              </a:solidFill>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3" y="5218553"/>
            <a:ext cx="1583829" cy="1294426"/>
          </a:xfrm>
          <a:prstGeom prst="rect">
            <a:avLst/>
          </a:prstGeom>
        </p:spPr>
      </p:pic>
    </p:spTree>
    <p:extLst>
      <p:ext uri="{BB962C8B-B14F-4D97-AF65-F5344CB8AC3E}">
        <p14:creationId xmlns:p14="http://schemas.microsoft.com/office/powerpoint/2010/main" val="36460888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4768</TotalTime>
  <Words>3691</Words>
  <Application>Microsoft Office PowerPoint</Application>
  <PresentationFormat>Экран (4:3)</PresentationFormat>
  <Paragraphs>566</Paragraphs>
  <Slides>74</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74</vt:i4>
      </vt:variant>
    </vt:vector>
  </HeadingPairs>
  <TitlesOfParts>
    <vt:vector size="81" baseType="lpstr">
      <vt:lpstr>Arial</vt:lpstr>
      <vt:lpstr>Calibri</vt:lpstr>
      <vt:lpstr>Century Gothic</vt:lpstr>
      <vt:lpstr>Times New Roman</vt:lpstr>
      <vt:lpstr>Wingdings</vt:lpstr>
      <vt:lpstr>Wingdings 3</vt:lpstr>
      <vt:lpstr>Ион</vt:lpstr>
      <vt:lpstr>Муниципальное бюджетное дошкольное образовательное учреждение «Чечеульский детский сад общеразвивающего вида с приоритетным осуществлением деятельности по физическому развитию детей» </vt:lpstr>
      <vt:lpstr>Информация о МБДОУ  «Чечеульский детский сад»</vt:lpstr>
      <vt:lpstr>Лицензия на образовательную деятельность</vt:lpstr>
      <vt:lpstr>Режим работы детского сада</vt:lpstr>
      <vt:lpstr>Презентация PowerPoint</vt:lpstr>
      <vt:lpstr>Структура управления в МБДОУ</vt:lpstr>
      <vt:lpstr>Администрация МБДОУ Чечеульский детский сад</vt:lpstr>
      <vt:lpstr>В детском саду работают</vt:lpstr>
      <vt:lpstr>Воспитатели</vt:lpstr>
      <vt:lpstr>Воспитатели</vt:lpstr>
      <vt:lpstr>Воспитатели</vt:lpstr>
      <vt:lpstr>Презентация PowerPoint</vt:lpstr>
      <vt:lpstr>Презентация PowerPoint</vt:lpstr>
      <vt:lpstr>Презентация PowerPoint</vt:lpstr>
      <vt:lpstr>Презентация PowerPoint</vt:lpstr>
      <vt:lpstr>О высоком профессионализме и творческом потенциале педагогов МБДОУ свидетельствует их участие в районных и всероссийских конкурсах </vt:lpstr>
      <vt:lpstr>Педагоги нашего детского садя являются ежегодными участниками районных педагогических чтений работников дошкольных образовательных организаций Канского района</vt:lpstr>
      <vt:lpstr>Педагоги МБДОУ становятся участниками и победителями в районных, краевых, всероссийских конкурсов </vt:lpstr>
      <vt:lpstr>Презентация PowerPoint</vt:lpstr>
      <vt:lpstr>Педагоги МБДОУ становятся участниками и победителями в районных, краевых, всероссийских конкурсов </vt:lpstr>
      <vt:lpstr>Педагоги являются активными участниками олимпиад, онлайн – тестов. блиц - олимпиад</vt:lpstr>
      <vt:lpstr>Педагоги являются активными участниками олимпиад, онлайн – тестов. блиц - олимпиад</vt:lpstr>
      <vt:lpstr>Содержание обучения и воспитания детей.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Дополнительное образование в ДОУ представлено через совместную деятельность – «кружки».</vt:lpstr>
      <vt:lpstr>Дополнительное образование в ДОУ представлено через совместную деятельность – «кружки».</vt:lpstr>
      <vt:lpstr>Дополнительное образование в ДОУ представлено через совместную деятельность – «кружки».</vt:lpstr>
      <vt:lpstr>Социальное партнерство учреждения </vt:lpstr>
      <vt:lpstr>МБДОУ «Чечеульский детский сад» сотрудничает с Чечеульской библиотекой – филиал , через участие детей, педагогов, сотрудников библиотеки в совместных проектах, экскурсиях, викторинах, театральных постановках)</vt:lpstr>
      <vt:lpstr>МБДОУ «Чечеульский детский сад» сотрудничает с Чечеульской детской школой искусств. Через занятия воспитанников ДОУ в секциях по хореографии, ИЗО – творчества, организация экскурсий)</vt:lpstr>
      <vt:lpstr>МБДОУ «Чечеульский детский сад» сотрудничает с ДЮСШ «Олимпиец», через проведение спортивных занятий, организация сдачи норм ГТО педагогами и старшими воспитанниками ДОУ</vt:lpstr>
      <vt:lpstr>МБДОУ «Чечеульский детский сад» сотрудничает с Чечеульским домом культуры – организация совместных мероприятий и отчетных концертов ДОУ </vt:lpstr>
      <vt:lpstr>МБДОУ «Чечеульский детский сад» сотрудничает с Чечеульской СОШ, через проведение совместных с учителями родительских собраний; участие в педагогических советах в детском саду и в школе; экскурсии в школу детей подготовительных групп; сотрудничество с Краеведческим музеем «Наследие» проведение совместных акций</vt:lpstr>
      <vt:lpstr>Презентация PowerPoint</vt:lpstr>
      <vt:lpstr>МБДОУ «Чечеульский детский сад» сотрудничает с , закрепленными за нашим детским садом Отделом по связям с общественностью МО МВД ОГИБДД России «Канский», через встречи с инспекторами ГИБДД и организацию бесед, утренников, участие в   акциях «Декада дорожной безопасности»</vt:lpstr>
      <vt:lpstr>Основные формы работы с родителями (законными представителями). </vt:lpstr>
      <vt:lpstr>Презентация PowerPoint</vt:lpstr>
      <vt:lpstr>Презентация PowerPoint</vt:lpstr>
      <vt:lpstr>Особенности контингента детей, воспитывающихся в МБДОУ «Чечеульский детский сад»</vt:lpstr>
      <vt:lpstr>Презентация PowerPoint</vt:lpstr>
      <vt:lpstr>Презентация PowerPoint</vt:lpstr>
      <vt:lpstr>Презентация PowerPoint</vt:lpstr>
      <vt:lpstr>Воспитанники МБДОУ «Чечеульский детский сад» являются ежегодными участниками  и победителями районного музыкального конкурса «Шкатулка»</vt:lpstr>
      <vt:lpstr>Презентация PowerPoint</vt:lpstr>
      <vt:lpstr>Презентация PowerPoint</vt:lpstr>
      <vt:lpstr>Организация предметно образовательной среды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User</dc:creator>
  <cp:lastModifiedBy>USER</cp:lastModifiedBy>
  <cp:revision>159</cp:revision>
  <dcterms:created xsi:type="dcterms:W3CDTF">2014-06-09T12:01:03Z</dcterms:created>
  <dcterms:modified xsi:type="dcterms:W3CDTF">2020-12-29T01:55:55Z</dcterms:modified>
</cp:coreProperties>
</file>