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74" r:id="rId12"/>
    <p:sldId id="265" r:id="rId13"/>
    <p:sldId id="272" r:id="rId14"/>
    <p:sldId id="266" r:id="rId15"/>
    <p:sldId id="267" r:id="rId16"/>
    <p:sldId id="269" r:id="rId17"/>
    <p:sldId id="268" r:id="rId18"/>
    <p:sldId id="270" r:id="rId19"/>
    <p:sldId id="271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5202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721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602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074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895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983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737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696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228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665CEB-0076-4E37-B880-BCEA9784DE0A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955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653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6255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5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5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5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5585" y="996288"/>
            <a:ext cx="10058400" cy="34255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Августовский педагогический совет 2018 года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Т</a:t>
            </a:r>
            <a:r>
              <a:rPr lang="ru-RU" sz="2200" b="1" dirty="0" smtClean="0"/>
              <a:t>ема площадки «Формирование инициативы и самостоятельности детей дошкольного возраста как становление культурных и образовательных практик ДО»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3600" b="1" dirty="0" smtClean="0"/>
              <a:t>«ЭКСПЕРЕМЕНТИРОВАНИЕ КАК СРЕДСТВО РАЗВИТИЯ ДЕТСКОЙ ИНИНЦИАТИВЫ  И САМОСТОЯТЕЛЬНОСТИ У ДОШКОЛЬНИКОВ»</a:t>
            </a:r>
            <a:r>
              <a:rPr lang="ru-RU" sz="1800" b="1" dirty="0" smtClean="0"/>
              <a:t> 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Составила:</a:t>
            </a:r>
          </a:p>
          <a:p>
            <a:pPr algn="r"/>
            <a:r>
              <a:rPr lang="ru-RU" dirty="0" smtClean="0"/>
              <a:t>Старший воспитатель </a:t>
            </a:r>
          </a:p>
          <a:p>
            <a:pPr algn="r"/>
            <a:r>
              <a:rPr lang="ru-RU" dirty="0" err="1" smtClean="0"/>
              <a:t>яковлева</a:t>
            </a:r>
            <a:r>
              <a:rPr lang="ru-RU" dirty="0" smtClean="0"/>
              <a:t> о. 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9992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0" y="4394579"/>
            <a:ext cx="3045532" cy="192337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13899" y="248154"/>
            <a:ext cx="5022377" cy="1077407"/>
            <a:chOff x="313898" y="248154"/>
            <a:chExt cx="5294592" cy="1250059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898" y="248154"/>
              <a:ext cx="1507714" cy="123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1841708" y="248374"/>
              <a:ext cx="3766782" cy="124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МБДОУ «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Чечеульский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детский сад с приоритетным осуществлением деятельности по физическому развитию детей»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122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22759" y="1044151"/>
            <a:ext cx="5198526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Развивающая среда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860948" y="1734333"/>
            <a:ext cx="6922148" cy="5937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Экологический уголок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2" y="1972086"/>
            <a:ext cx="5207358" cy="3905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79" y="2273636"/>
            <a:ext cx="3769217" cy="2826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59" y="3410396"/>
            <a:ext cx="2073767" cy="2765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http://ctrigo.ucoz.ru/lupa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022907" y="5117913"/>
            <a:ext cx="1282888" cy="1282888"/>
          </a:xfrm>
          <a:prstGeom prst="rect">
            <a:avLst/>
          </a:prstGeom>
          <a:noFill/>
        </p:spPr>
      </p:pic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748338" y="3184525"/>
          <a:ext cx="695325" cy="485775"/>
        </p:xfrm>
        <a:graphic>
          <a:graphicData uri="http://schemas.openxmlformats.org/presentationml/2006/ole">
            <p:oleObj spid="_x0000_s15363" name="Пакет" r:id="rId7" imgW="695160" imgH="485640" progId="Package">
              <p:embed/>
            </p:oleObj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313899" y="248154"/>
            <a:ext cx="5022377" cy="1077407"/>
            <a:chOff x="313898" y="248154"/>
            <a:chExt cx="5294592" cy="1250059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898" y="248154"/>
              <a:ext cx="1507714" cy="123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1841708" y="248374"/>
              <a:ext cx="3766782" cy="124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МБДОУ «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Чечеульский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детский сад с приоритетным осуществлением деятельности по физическому развитию детей»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052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64824" y="777922"/>
            <a:ext cx="431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Эксперименты с растениями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122" name="Picture 2" descr="C:\Documents and Settings\Admin.MICROSOF-D96E62\Рабочий стол\для Оли\DSCN12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29880" y="1897041"/>
            <a:ext cx="3821371" cy="2866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Documents and Settings\Admin.MICROSOF-D96E62\Рабочий стол\цветы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53684" y="4880005"/>
            <a:ext cx="1407344" cy="1343374"/>
          </a:xfrm>
          <a:prstGeom prst="rect">
            <a:avLst/>
          </a:prstGeom>
          <a:noFill/>
        </p:spPr>
      </p:pic>
      <p:pic>
        <p:nvPicPr>
          <p:cNvPr id="5124" name="Picture 4" descr="C:\Documents and Settings\Admin.MICROSOF-D96E62\Рабочий стол\КОНКУРСЫ\ЭКОЛЯТА\ПОСАДКА 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36858" y="1866330"/>
            <a:ext cx="3971500" cy="2978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://ctrigo.ucoz.ru/lup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503" y="4967786"/>
            <a:ext cx="1473958" cy="1473958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313899" y="248154"/>
            <a:ext cx="5022377" cy="1077407"/>
            <a:chOff x="313898" y="248154"/>
            <a:chExt cx="5294592" cy="1250059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898" y="248154"/>
              <a:ext cx="1507714" cy="123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841708" y="248374"/>
              <a:ext cx="3766782" cy="124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МБДОУ «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Чечеульский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детский сад с приоритетным осуществлением деятельности по физическому развитию детей»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75584" y="937766"/>
            <a:ext cx="5687923" cy="822325"/>
          </a:xfrm>
        </p:spPr>
        <p:txBody>
          <a:bodyPr/>
          <a:lstStyle/>
          <a:p>
            <a:pPr algn="ctr"/>
            <a:r>
              <a:rPr lang="ru-RU" sz="4000" b="1" dirty="0" smtClean="0"/>
              <a:t>Развивающая среда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452302" y="1760091"/>
            <a:ext cx="5726559" cy="5937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Уголки на прогулочных участках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415" y="2251838"/>
            <a:ext cx="2904184" cy="3872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48" y="2224543"/>
            <a:ext cx="2904184" cy="3872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6" y="2207659"/>
            <a:ext cx="2904375" cy="3872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5748338" y="3184525"/>
          <a:ext cx="695325" cy="485775"/>
        </p:xfrm>
        <a:graphic>
          <a:graphicData uri="http://schemas.openxmlformats.org/presentationml/2006/ole">
            <p:oleObj spid="_x0000_s14337" name="Пакет" r:id="rId6" imgW="695160" imgH="485640" progId="Package">
              <p:embed/>
            </p:oleObj>
          </a:graphicData>
        </a:graphic>
      </p:graphicFrame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5748338" y="3184525"/>
          <a:ext cx="695325" cy="485775"/>
        </p:xfrm>
        <a:graphic>
          <a:graphicData uri="http://schemas.openxmlformats.org/presentationml/2006/ole">
            <p:oleObj spid="_x0000_s14338" name="Пакет" r:id="rId7" imgW="695160" imgH="485640" progId="Package">
              <p:embed/>
            </p:oleObj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313899" y="248154"/>
            <a:ext cx="5022377" cy="1077407"/>
            <a:chOff x="313898" y="248154"/>
            <a:chExt cx="5294592" cy="1250059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898" y="248154"/>
              <a:ext cx="1507714" cy="123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841708" y="248374"/>
              <a:ext cx="3766782" cy="124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МБДОУ «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Чечеульский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детский сад с приоритетным осуществлением деятельности по физическому развитию детей»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4340" name="Picture 4" descr="http://collection.findnewsales.ru/img/products/79080-lupa-edu-toys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8082" y="191069"/>
            <a:ext cx="1078173" cy="1078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82186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.MICROSOF-D96E62\Рабочий стол\оляя\SAM_43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0079" y="1795259"/>
            <a:ext cx="3538548" cy="2653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21875" y="1269242"/>
            <a:ext cx="3033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«Веселый огород»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051" name="Picture 3" descr="C:\Documents and Settings\Admin.MICROSOF-D96E62\Рабочий стол\оляя\SAM_44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89862" y="1774208"/>
            <a:ext cx="3638421" cy="2728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Documents and Settings\Admin.MICROSOF-D96E62\Рабочий стол\оляя\SAM_42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47713" y="1777621"/>
            <a:ext cx="3692802" cy="2769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Группа 5"/>
          <p:cNvGrpSpPr/>
          <p:nvPr/>
        </p:nvGrpSpPr>
        <p:grpSpPr>
          <a:xfrm>
            <a:off x="313899" y="248154"/>
            <a:ext cx="5022377" cy="1077407"/>
            <a:chOff x="313898" y="248154"/>
            <a:chExt cx="5294592" cy="1250059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898" y="248154"/>
              <a:ext cx="1507714" cy="123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1841708" y="248374"/>
              <a:ext cx="3766782" cy="124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МБДОУ «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Чечеульский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детский сад с приоритетным осуществлением деятельности по физическому развитию детей»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054" name="Picture 6" descr="C:\Documents and Settings\Admin.MICROSOF-D96E62\Рабочий стол\КОНКУРСЫ\ЭКОЛЯТА\ПОСАДК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8537" y="3678070"/>
            <a:ext cx="3525672" cy="2644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http://gazeta19.ru/media/k2/items/cache/d9860c51a78fa54832b510028e523c79_XL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89910" y="4776717"/>
            <a:ext cx="2006221" cy="1337480"/>
          </a:xfrm>
          <a:prstGeom prst="rect">
            <a:avLst/>
          </a:prstGeom>
          <a:noFill/>
        </p:spPr>
      </p:pic>
      <p:pic>
        <p:nvPicPr>
          <p:cNvPr id="12" name="Picture 4" descr="http://collection.findnewsales.ru/img/products/79080-lupa-edu-toys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8082" y="191069"/>
            <a:ext cx="1078173" cy="1078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89983" y="1006005"/>
            <a:ext cx="5687923" cy="822325"/>
          </a:xfrm>
        </p:spPr>
        <p:txBody>
          <a:bodyPr/>
          <a:lstStyle/>
          <a:p>
            <a:pPr algn="ctr"/>
            <a:r>
              <a:rPr lang="ru-RU" sz="4000" b="1" dirty="0" smtClean="0"/>
              <a:t>Развивающая среда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011860" y="1746443"/>
            <a:ext cx="5726559" cy="5937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Уголки на прогулочных участках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5" y="1918564"/>
            <a:ext cx="3047178" cy="4062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65" y="2258282"/>
            <a:ext cx="48768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313899" y="248154"/>
            <a:ext cx="5022377" cy="1077407"/>
            <a:chOff x="313898" y="248154"/>
            <a:chExt cx="5294592" cy="125005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898" y="248154"/>
              <a:ext cx="1507714" cy="123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841708" y="248374"/>
              <a:ext cx="3766782" cy="124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МБДОУ «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Чечеульский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детский сад с приоритетным осуществлением деятельности по физическому развитию детей»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3316" name="Picture 4" descr="http://syromono.info/images/sunshine-clipart-rain-1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87182" y="191068"/>
            <a:ext cx="1009934" cy="1009934"/>
          </a:xfrm>
          <a:prstGeom prst="rect">
            <a:avLst/>
          </a:prstGeom>
          <a:noFill/>
        </p:spPr>
      </p:pic>
      <p:pic>
        <p:nvPicPr>
          <p:cNvPr id="13317" name="Picture 5" descr="C:\Documents and Settings\Admin.MICROSOF-D96E62\Рабочий стол\градус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22608" y="3990264"/>
            <a:ext cx="1330556" cy="1864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3648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71619" y="937766"/>
            <a:ext cx="5687923" cy="822325"/>
          </a:xfrm>
        </p:spPr>
        <p:txBody>
          <a:bodyPr/>
          <a:lstStyle/>
          <a:p>
            <a:pPr algn="ctr"/>
            <a:r>
              <a:rPr lang="ru-RU" sz="4000" b="1" dirty="0" smtClean="0"/>
              <a:t>Развивающая среда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452302" y="1760091"/>
            <a:ext cx="5726559" cy="59372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dirty="0" smtClean="0"/>
              <a:t>Уголки с литературой и картотеками игр - экспериментов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98" y="2527824"/>
            <a:ext cx="3889420" cy="2917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" y="1807757"/>
            <a:ext cx="3362895" cy="4483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Группа 7"/>
          <p:cNvGrpSpPr/>
          <p:nvPr/>
        </p:nvGrpSpPr>
        <p:grpSpPr>
          <a:xfrm>
            <a:off x="313899" y="248154"/>
            <a:ext cx="5022377" cy="1077407"/>
            <a:chOff x="313898" y="248154"/>
            <a:chExt cx="5294592" cy="1250059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898" y="248154"/>
              <a:ext cx="1507714" cy="123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841708" y="248374"/>
              <a:ext cx="3766782" cy="124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МБДОУ «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Чечеульский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детский сад с приоритетным осуществлением деятельности по физическому развитию детей»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290" name="AutoShape 2" descr="https://img3.stockfresh.com/files/a/artisticco/m/41/2716715_stock-photo-children-educ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img3.stockfresh.com/files/a/artisticco/m/41/2716715_stock-photo-children-educ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img3.stockfresh.com/files/a/artisticco/m/41/2716715_stock-photo-children-educ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s://img3.stockfresh.com/files/a/artisticco/m/41/2716715_stock-photo-children-educ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http://sofievska-libr.ucoz.net/_si/0/8993942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08477" y="4708477"/>
            <a:ext cx="1964172" cy="1453487"/>
          </a:xfrm>
          <a:prstGeom prst="rect">
            <a:avLst/>
          </a:prstGeom>
          <a:noFill/>
        </p:spPr>
      </p:pic>
      <p:sp>
        <p:nvSpPr>
          <p:cNvPr id="12300" name="AutoShape 12" descr="https://cdn1.iconfinder.com/data/icons/education-colored-icons-vol-2/128/078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2" name="AutoShape 14" descr="https://book.shorikov.com/styles/img/boo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4" name="Picture 16" descr="https://lh3.googleusercontent.com/SCfwzyM8zyUj3RiRSeMftnf-xG2kaAmkum1lobbpwJCJdp9_8wkROgqdI2Ew2dTow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54436" y="237391"/>
            <a:ext cx="1146412" cy="1146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38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814" y="1261745"/>
            <a:ext cx="10058400" cy="2933115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/>
              <a:t>«Многим даже в голову не приходит, что исследователь формируется не на третьем десятке лет собственной жизни, когда поступает  в аспирантуру, а значительно раньше того времени, когда родители впервые приведут его в детский сад»</a:t>
            </a:r>
            <a:br>
              <a:rPr lang="ru-RU" sz="3200" b="1" dirty="0" smtClean="0"/>
            </a:br>
            <a:r>
              <a:rPr lang="ru-RU" sz="3200" b="1" dirty="0" smtClean="0"/>
              <a:t>А. И. Савенков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9933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92" y="439707"/>
            <a:ext cx="1361136" cy="102085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13899" y="248154"/>
            <a:ext cx="5022377" cy="1077407"/>
            <a:chOff x="313898" y="248154"/>
            <a:chExt cx="5294592" cy="125005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898" y="248154"/>
              <a:ext cx="1507714" cy="123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1841708" y="248374"/>
              <a:ext cx="3766782" cy="124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МБДОУ «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Чечеульский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детский сад с приоритетным осуществлением деятельности по физическому развитию детей»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1265" name="Picture 1" descr="C:\Documents and Settings\Admin.MICROSOF-D96E62\Рабочий стол\оляя\для Оли\DSCN236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9215" y="3835020"/>
            <a:ext cx="3129886" cy="2347415"/>
          </a:xfrm>
          <a:prstGeom prst="rect">
            <a:avLst/>
          </a:prstGeom>
          <a:noFill/>
        </p:spPr>
      </p:pic>
      <p:pic>
        <p:nvPicPr>
          <p:cNvPr id="11266" name="Picture 2" descr="C:\Documents and Settings\Admin.MICROSOF-D96E62\Рабочий стол\оляя\для Оли\DSCN280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08478" y="3829393"/>
            <a:ext cx="3199050" cy="2399288"/>
          </a:xfrm>
          <a:prstGeom prst="rect">
            <a:avLst/>
          </a:prstGeom>
          <a:noFill/>
        </p:spPr>
      </p:pic>
      <p:sp>
        <p:nvSpPr>
          <p:cNvPr id="11268" name="AutoShape 4" descr="https://www.mayak-gel.ru/wp-content/uploads/2013/11/images_issledovatel_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www.mayak-gel.ru/wp-content/uploads/2013/11/images_issledovatel_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http://900igr.net/up/datai/164339/0008-014-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75942" y="4380932"/>
            <a:ext cx="3853219" cy="2477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9862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13899" y="248154"/>
            <a:ext cx="5022377" cy="1077407"/>
            <a:chOff x="313898" y="248154"/>
            <a:chExt cx="5294592" cy="1250059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898" y="248154"/>
              <a:ext cx="1507714" cy="123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1841708" y="248374"/>
              <a:ext cx="3766782" cy="124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МБДОУ «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Чечеульский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детский сад с приоритетным осуществлением деятельности по физическому развитию детей»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59913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.MICROSOF-D96E62\Рабочий стол\для Оли\оля\DSCN13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021" y="1922729"/>
            <a:ext cx="4478608" cy="3358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Admin.MICROSOF-D96E62\Рабочий стол\для Оли\оля\DSCN12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87402" y="1883393"/>
            <a:ext cx="4486517" cy="3364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25589" y="1323834"/>
            <a:ext cx="779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Самостоятельная  экспериментальная деятельность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076" name="Picture 4" descr="C:\Documents and Settings\Admin.MICROSOF-D96E62\Рабочий стол\для Оли\оля\DSCN12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30554" y="3130240"/>
            <a:ext cx="4333451" cy="3250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313899" y="248154"/>
            <a:ext cx="5022377" cy="1077407"/>
            <a:chOff x="313898" y="248154"/>
            <a:chExt cx="5294592" cy="125005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898" y="248154"/>
              <a:ext cx="1507714" cy="123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841708" y="248374"/>
              <a:ext cx="3766782" cy="124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МБДОУ «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Чечеульский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детский сад с приоритетным осуществлением деятельности по физическому развитию детей»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13154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.MICROSOF-D96E62\Рабочий стол\оляя\SAM_30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49170" y="1761034"/>
            <a:ext cx="3453443" cy="2590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9230" y="586854"/>
            <a:ext cx="5546450" cy="10918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Оборудование и материалы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2" y="1751527"/>
            <a:ext cx="3533104" cy="2649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41" y="3809107"/>
            <a:ext cx="3386518" cy="2539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Группа 5"/>
          <p:cNvGrpSpPr/>
          <p:nvPr/>
        </p:nvGrpSpPr>
        <p:grpSpPr>
          <a:xfrm>
            <a:off x="313899" y="248154"/>
            <a:ext cx="5022377" cy="1077407"/>
            <a:chOff x="313898" y="248154"/>
            <a:chExt cx="5294592" cy="1250059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898" y="248154"/>
              <a:ext cx="1507714" cy="123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1841708" y="248374"/>
              <a:ext cx="3766782" cy="124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МБДОУ «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Чечеульский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детский сад с приоритетным осуществлением деятельности по физическому развитию детей»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802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52" y="1604294"/>
            <a:ext cx="3200400" cy="91246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ФГОС 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1714" y="190607"/>
            <a:ext cx="6492240" cy="5257800"/>
          </a:xfrm>
        </p:spPr>
        <p:txBody>
          <a:bodyPr/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Конституции Российской Федерации, в «Концепции модернизации российского образования», в Законе Российской Федерации «Об образовании в РФ»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нормативных документах Российской Федерации сформулирован социальный заказ государства системе образования: воспитание инициативного, ответственного человека, готового самостоятельно принимать решения в ситуации выбора.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6257" y="2570277"/>
            <a:ext cx="3200400" cy="33791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одним из основных принципов дошкольного образования является поддержка детей в различных видах деятельности на протяжении всего периода дошкольного детства.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2755" y="5448407"/>
            <a:ext cx="6849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инициативы является  условием, необходимым для создания социальной ситуации развития детей.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051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3" y="5605585"/>
            <a:ext cx="1060093" cy="11014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7222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40" y="4005974"/>
            <a:ext cx="1923244" cy="144243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77421" y="166269"/>
            <a:ext cx="4339987" cy="1416872"/>
            <a:chOff x="313898" y="248154"/>
            <a:chExt cx="4991077" cy="2325981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898" y="248154"/>
              <a:ext cx="1507714" cy="1765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841707" y="248375"/>
              <a:ext cx="3463268" cy="232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МБДОУ «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Чечеульский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детский сад с приоритетным осуществлением деятельности по физическому развитию детей»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011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432" y="1869744"/>
            <a:ext cx="4576543" cy="2921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1403" y="1885912"/>
            <a:ext cx="4254740" cy="319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7169300" y="2394060"/>
            <a:ext cx="4391961" cy="329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Группа 5"/>
          <p:cNvGrpSpPr/>
          <p:nvPr/>
        </p:nvGrpSpPr>
        <p:grpSpPr>
          <a:xfrm>
            <a:off x="313899" y="248154"/>
            <a:ext cx="5022377" cy="1077407"/>
            <a:chOff x="313898" y="248154"/>
            <a:chExt cx="5294592" cy="1250059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898" y="248154"/>
              <a:ext cx="1507714" cy="123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841708" y="248374"/>
              <a:ext cx="3766782" cy="124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МБДОУ «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Чечеульский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детский сад с приоритетным осуществлением деятельности по физическому развитию детей»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575" y="928048"/>
            <a:ext cx="10058400" cy="1450757"/>
          </a:xfrm>
        </p:spPr>
        <p:txBody>
          <a:bodyPr/>
          <a:lstStyle/>
          <a:p>
            <a:r>
              <a:rPr lang="ru-RU" b="1" dirty="0" smtClean="0"/>
              <a:t>Самостоятельность -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565778"/>
            <a:ext cx="10058400" cy="3303315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э</a:t>
            </a:r>
            <a:r>
              <a:rPr lang="ru-RU" sz="2400" dirty="0" smtClean="0"/>
              <a:t>то осуществление самим ребенком </a:t>
            </a:r>
          </a:p>
          <a:p>
            <a:pPr algn="just"/>
            <a:r>
              <a:rPr lang="ru-RU" sz="2400" dirty="0" smtClean="0"/>
              <a:t>какой – то деятельности, делание, </a:t>
            </a:r>
          </a:p>
          <a:p>
            <a:pPr algn="just"/>
            <a:r>
              <a:rPr lang="ru-RU" sz="2400" dirty="0" smtClean="0"/>
              <a:t>процесс, без посторонней помощи.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684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353" y="133925"/>
            <a:ext cx="1756654" cy="1585106"/>
          </a:xfrm>
          <a:prstGeom prst="rect">
            <a:avLst/>
          </a:prstGeom>
        </p:spPr>
      </p:pic>
      <p:pic>
        <p:nvPicPr>
          <p:cNvPr id="6146" name="Picture 2" descr="C:\Documents and Settings\Admin.MICROSOF-D96E62\Рабочий стол\оляя\SAM_42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55390" y="2361063"/>
            <a:ext cx="4992769" cy="3744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Documents and Settings\Admin.MICROSOF-D96E62\Рабочий стол\лупа смайлик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1129" y="4135272"/>
            <a:ext cx="2101755" cy="2101755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313899" y="248154"/>
            <a:ext cx="5022377" cy="1077407"/>
            <a:chOff x="313898" y="248154"/>
            <a:chExt cx="5294592" cy="125005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898" y="248154"/>
              <a:ext cx="1507714" cy="123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841708" y="248374"/>
              <a:ext cx="3766782" cy="124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МБДОУ «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Чечеульский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детский сад с приоритетным осуществлением деятельности по физическому развитию детей»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097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336" y="900753"/>
            <a:ext cx="10058400" cy="1450757"/>
          </a:xfrm>
        </p:spPr>
        <p:txBody>
          <a:bodyPr/>
          <a:lstStyle/>
          <a:p>
            <a:r>
              <a:rPr lang="ru-RU" b="1" dirty="0" smtClean="0"/>
              <a:t>Инициатива -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4575" y="2214224"/>
            <a:ext cx="10058400" cy="402336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это такое свойство характера,</a:t>
            </a:r>
          </a:p>
          <a:p>
            <a:pPr algn="just"/>
            <a:r>
              <a:rPr lang="ru-RU" sz="2400" dirty="0" smtClean="0"/>
              <a:t> когда происходит толчок, </a:t>
            </a:r>
          </a:p>
          <a:p>
            <a:pPr algn="just"/>
            <a:r>
              <a:rPr lang="ru-RU" sz="2400" dirty="0" smtClean="0"/>
              <a:t>запуск деятельности.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353" y="133925"/>
            <a:ext cx="1756654" cy="1585106"/>
          </a:xfrm>
          <a:prstGeom prst="rect">
            <a:avLst/>
          </a:prstGeom>
        </p:spPr>
      </p:pic>
      <p:pic>
        <p:nvPicPr>
          <p:cNvPr id="7170" name="Picture 2" descr="C:\Documents and Settings\Admin.MICROSOF-D96E62\Рабочий стол\оляя\для Оли\DSCN12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3128" y="1966244"/>
            <a:ext cx="5212157" cy="3909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Documents and Settings\Admin.MICROSOF-D96E62\Рабочий стол\ладони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456" y="4301818"/>
            <a:ext cx="3902075" cy="1855787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313899" y="248154"/>
            <a:ext cx="5022377" cy="1077407"/>
            <a:chOff x="313898" y="248154"/>
            <a:chExt cx="5294592" cy="125005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898" y="248154"/>
              <a:ext cx="1507714" cy="123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841708" y="248374"/>
              <a:ext cx="3766782" cy="124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МБДОУ «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Чечеульский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детский сад с приоритетным осуществлением деятельности по физическому развитию детей»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211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«Дети любят искать, сами находить. В этом их сила…»</a:t>
            </a:r>
          </a:p>
          <a:p>
            <a:pPr algn="r"/>
            <a:r>
              <a:rPr lang="ru-RU" sz="2400" b="1" dirty="0" smtClean="0"/>
              <a:t>А. Эйнштейн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«Прежде чем дать знание, надо научить думать, воспринимать, наблюдать»</a:t>
            </a:r>
          </a:p>
          <a:p>
            <a:pPr algn="r"/>
            <a:r>
              <a:rPr lang="ru-RU" sz="2400" b="1" dirty="0" smtClean="0"/>
              <a:t>В. А. Сухомлинский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511110"/>
            <a:ext cx="2339865" cy="16289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789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15" y="4401781"/>
            <a:ext cx="2339865" cy="17383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9933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112" y="341289"/>
            <a:ext cx="1361136" cy="102085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13899" y="248154"/>
            <a:ext cx="5022377" cy="1077407"/>
            <a:chOff x="313898" y="248154"/>
            <a:chExt cx="5294592" cy="125005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898" y="248154"/>
              <a:ext cx="1507714" cy="123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841708" y="248374"/>
              <a:ext cx="3766782" cy="124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МБДОУ «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Чечеульский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детский сад с приоритетным осуществлением деятельности по физическому развитию детей»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234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575" y="2169996"/>
            <a:ext cx="10058400" cy="79157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Цель: </a:t>
            </a:r>
            <a:r>
              <a:rPr lang="ru-RU" sz="2800" dirty="0">
                <a:cs typeface="Times New Roman" panose="02020603050405020304" pitchFamily="18" charset="0"/>
              </a:rPr>
              <a:t>создать условия </a:t>
            </a:r>
            <a:r>
              <a:rPr lang="ru-RU" sz="2800" dirty="0" smtClean="0">
                <a:cs typeface="Times New Roman" panose="02020603050405020304" pitchFamily="18" charset="0"/>
              </a:rPr>
              <a:t>для формирования </a:t>
            </a:r>
            <a:br>
              <a:rPr lang="ru-RU" sz="2800" dirty="0" smtClean="0">
                <a:cs typeface="Times New Roman" panose="02020603050405020304" pitchFamily="18" charset="0"/>
              </a:rPr>
            </a:br>
            <a:r>
              <a:rPr lang="ru-RU" sz="2800" dirty="0" smtClean="0">
                <a:cs typeface="Times New Roman" panose="02020603050405020304" pitchFamily="18" charset="0"/>
              </a:rPr>
              <a:t>инициативы </a:t>
            </a:r>
            <a:r>
              <a:rPr lang="ru-RU" sz="2800" dirty="0">
                <a:cs typeface="Times New Roman" panose="02020603050405020304" pitchFamily="18" charset="0"/>
              </a:rPr>
              <a:t>и самостоятельности </a:t>
            </a:r>
            <a:r>
              <a:rPr lang="ru-RU" sz="2800" dirty="0" smtClean="0"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cs typeface="Times New Roman" panose="02020603050405020304" pitchFamily="18" charset="0"/>
              </a:rPr>
            </a:br>
            <a:r>
              <a:rPr lang="ru-RU" sz="2800" dirty="0" smtClean="0">
                <a:cs typeface="Times New Roman" panose="02020603050405020304" pitchFamily="18" charset="0"/>
              </a:rPr>
              <a:t>у </a:t>
            </a:r>
            <a:r>
              <a:rPr lang="ru-RU" sz="2800" dirty="0">
                <a:cs typeface="Times New Roman" panose="02020603050405020304" pitchFamily="18" charset="0"/>
              </a:rPr>
              <a:t>дошкольников</a:t>
            </a:r>
            <a:r>
              <a:rPr lang="ru-RU" sz="2800" dirty="0" smtClean="0">
                <a:cs typeface="Times New Roman" panose="02020603050405020304" pitchFamily="18" charset="0"/>
              </a:rPr>
              <a:t>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984" y="2834640"/>
            <a:ext cx="10058400" cy="4023360"/>
          </a:xfrm>
        </p:spPr>
        <p:txBody>
          <a:bodyPr/>
          <a:lstStyle/>
          <a:p>
            <a:r>
              <a:rPr lang="ru-RU" sz="2400" b="1" dirty="0" smtClean="0"/>
              <a:t>Задачи: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формировать потребность в совместной деятельности со сверстниками</a:t>
            </a:r>
            <a:r>
              <a:rPr lang="ru-RU" sz="2400" dirty="0" smtClean="0"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/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развивать речь детей как средство общения, целенаправленность и саморегуляцию</a:t>
            </a:r>
            <a:r>
              <a:rPr lang="ru-RU" sz="2400" dirty="0" smtClean="0"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/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воспитывать культуру общения со сверстниками, вежливость, доброжелательность, ответственность.</a:t>
            </a:r>
            <a:r>
              <a:rPr lang="ru-RU" sz="2400" dirty="0"/>
              <a:t/>
            </a:r>
            <a:br>
              <a:rPr lang="ru-RU" sz="2400" dirty="0"/>
            </a:br>
            <a:endParaRPr lang="ru-RU" b="1" dirty="0"/>
          </a:p>
        </p:txBody>
      </p:sp>
      <p:pic>
        <p:nvPicPr>
          <p:cNvPr id="8194" name="Picture 2" descr="C:\Documents and Settings\Admin.MICROSOF-D96E62\Рабочий стол\лампачка смайл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40538" y="4518831"/>
            <a:ext cx="1244220" cy="1518245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313899" y="248154"/>
            <a:ext cx="5022377" cy="1077407"/>
            <a:chOff x="313898" y="248154"/>
            <a:chExt cx="5294592" cy="1250059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898" y="248154"/>
              <a:ext cx="1507714" cy="123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1841708" y="248374"/>
              <a:ext cx="3766782" cy="124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МБДОУ «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Чечеульский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детский сад с приоритетным осуществлением деятельности по физическому развитию детей»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953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059605" y="542700"/>
            <a:ext cx="5909481" cy="822325"/>
          </a:xfrm>
        </p:spPr>
        <p:txBody>
          <a:bodyPr/>
          <a:lstStyle/>
          <a:p>
            <a:pPr algn="ctr"/>
            <a:r>
              <a:rPr lang="ru-RU" sz="4000" b="1" dirty="0" smtClean="0"/>
              <a:t>Развивающая среда</a:t>
            </a:r>
            <a:endParaRPr lang="ru-RU" sz="40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6441743" y="1747213"/>
            <a:ext cx="5131558" cy="5937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Уголок экспериментирования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1487407"/>
            <a:ext cx="3563873" cy="4751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52" y="2666119"/>
            <a:ext cx="4782355" cy="3586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9915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023" y="3928056"/>
            <a:ext cx="1857060" cy="219584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13899" y="248154"/>
            <a:ext cx="5022377" cy="1077407"/>
            <a:chOff x="313898" y="248154"/>
            <a:chExt cx="5294592" cy="125005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898" y="248154"/>
              <a:ext cx="1507714" cy="123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1841708" y="248374"/>
              <a:ext cx="3766782" cy="124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МБДОУ «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Чечеульский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детский сад с приоритетным осуществлением деятельности по физическому развитию детей»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419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74022" y="924887"/>
            <a:ext cx="6396260" cy="822325"/>
          </a:xfrm>
        </p:spPr>
        <p:txBody>
          <a:bodyPr/>
          <a:lstStyle/>
          <a:p>
            <a:pPr algn="ctr"/>
            <a:r>
              <a:rPr lang="ru-RU" sz="4000" b="1" dirty="0" smtClean="0"/>
              <a:t>Развивающая среда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473521" y="1747212"/>
            <a:ext cx="5997262" cy="5937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Уголок воды и песка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21" y="1929015"/>
            <a:ext cx="4365400" cy="327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16" y="2340937"/>
            <a:ext cx="5263167" cy="394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https://ds52uo-chehov.edumsko.ru/uploads/1000/912/section/40137/hello_html_m462f0c66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14" y="5172502"/>
            <a:ext cx="924008" cy="1064525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313899" y="248154"/>
            <a:ext cx="5022377" cy="1077407"/>
            <a:chOff x="313898" y="248154"/>
            <a:chExt cx="5294592" cy="1250059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898" y="248154"/>
              <a:ext cx="1507714" cy="123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841708" y="248374"/>
              <a:ext cx="3766782" cy="124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МБДОУ «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Чечеульский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детский сад с приоритетным осуществлением деятельности по физическому развитию детей»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094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.MICROSOF-D96E62\Рабочий стол\для Оли\DSCN08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307" y="2212487"/>
            <a:ext cx="4965029" cy="3723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384644" y="1282889"/>
            <a:ext cx="6086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Опыты и эксперименты с водой и песком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099" name="Picture 3" descr="C:\Documents and Settings\Admin.MICROSOF-D96E62\Рабочий стол\для Оли\DSCN23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6084" y="2238233"/>
            <a:ext cx="4937355" cy="370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Documents and Settings\Admin.MICROSOF-D96E62\Рабочий стол\песок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1308" y="4664259"/>
            <a:ext cx="1778758" cy="1661100"/>
          </a:xfrm>
          <a:prstGeom prst="rect">
            <a:avLst/>
          </a:prstGeom>
          <a:noFill/>
        </p:spPr>
      </p:pic>
      <p:pic>
        <p:nvPicPr>
          <p:cNvPr id="4102" name="Picture 6" descr="https://ds52uo-chehov.edumsko.ru/uploads/1000/912/section/40137/hello_html_m462f0c66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73533" y="409432"/>
            <a:ext cx="924008" cy="1064525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313899" y="248154"/>
            <a:ext cx="5022377" cy="1077407"/>
            <a:chOff x="313898" y="248154"/>
            <a:chExt cx="5294592" cy="125005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898" y="248154"/>
              <a:ext cx="1507714" cy="123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841708" y="248374"/>
              <a:ext cx="3766782" cy="124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МБДОУ «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Чечеульский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детский сад с приоритетным осуществлением деятельности по физическому развитию детей»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944</TotalTime>
  <Words>552</Words>
  <Application>Microsoft Office PowerPoint</Application>
  <PresentationFormat>Произвольный</PresentationFormat>
  <Paragraphs>66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Ретро</vt:lpstr>
      <vt:lpstr>Пакет</vt:lpstr>
      <vt:lpstr>  Августовский педагогический совет 2018 года Тема площадки «Формирование инициативы и самостоятельности детей дошкольного возраста как становление культурных и образовательных практик ДО»    «ЭКСПЕРЕМЕНТИРОВАНИЕ КАК СРЕДСТВО РАЗВИТИЯ ДЕТСКОЙ ИНИНЦИАТИВЫ  И САМОСТОЯТЕЛЬНОСТИ У ДОШКОЛЬНИКОВ» </vt:lpstr>
      <vt:lpstr>В ФГОС ДО</vt:lpstr>
      <vt:lpstr>Самостоятельность - </vt:lpstr>
      <vt:lpstr>Инициатива - </vt:lpstr>
      <vt:lpstr>Слайд 5</vt:lpstr>
      <vt:lpstr>  Цель: создать условия для формирования  инициативы и самостоятельности  у дошкольников.</vt:lpstr>
      <vt:lpstr>Развивающая среда</vt:lpstr>
      <vt:lpstr>Развивающая среда</vt:lpstr>
      <vt:lpstr>Слайд 9</vt:lpstr>
      <vt:lpstr>Развивающая среда</vt:lpstr>
      <vt:lpstr>Слайд 11</vt:lpstr>
      <vt:lpstr>Развивающая среда</vt:lpstr>
      <vt:lpstr>Слайд 13</vt:lpstr>
      <vt:lpstr>Развивающая среда</vt:lpstr>
      <vt:lpstr>Развивающая среда</vt:lpstr>
      <vt:lpstr>«Многим даже в голову не приходит, что исследователь формируется не на третьем десятке лет собственной жизни, когда поступает  в аспирантуру, а значительно раньше того времени, когда родители впервые приведут его в детский сад» А. И. Савенков</vt:lpstr>
      <vt:lpstr>Слайд 17</vt:lpstr>
      <vt:lpstr>Слайд 18</vt:lpstr>
      <vt:lpstr>Оборудование и материалы.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</cp:revision>
  <dcterms:created xsi:type="dcterms:W3CDTF">2018-08-26T01:39:55Z</dcterms:created>
  <dcterms:modified xsi:type="dcterms:W3CDTF">2022-03-11T08:16:09Z</dcterms:modified>
</cp:coreProperties>
</file>