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28.jpeg" ContentType="image/jpeg"/>
  <Override PartName="/ppt/media/image1.png" ContentType="image/png"/>
  <Override PartName="/ppt/media/image7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34.jpeg" ContentType="image/jpeg"/>
  <Override PartName="/ppt/media/image8.png" ContentType="image/png"/>
  <Override PartName="/ppt/media/image23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15.jpeg" ContentType="image/jpeg"/>
  <Override PartName="/ppt/media/image16.png" ContentType="image/png"/>
  <Override PartName="/ppt/media/image18.png" ContentType="image/png"/>
  <Override PartName="/ppt/media/image19.jpeg" ContentType="image/jpeg"/>
  <Override PartName="/ppt/media/image22.png" ContentType="image/png"/>
  <Override PartName="/ppt/media/image20.png" ContentType="image/png"/>
  <Override PartName="/ppt/media/image40.jpeg" ContentType="image/jpeg"/>
  <Override PartName="/ppt/media/image21.png" ContentType="image/pn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1.jpeg" ContentType="image/jpeg"/>
  <Override PartName="/ppt/media/image42.jpeg" ContentType="image/jpeg"/>
  <Override PartName="/ppt/media/image43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24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24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24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24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F97258E-55C5-4138-9628-05C32B94C240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11.3.22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3C525D4-5663-4088-BEF3-22F6B2D9CBE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C50391A-5D89-4F17-A56E-BD205F9D9946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11.3.22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FC1E5F1-7686-42E5-8ADD-4B00F93022A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FD88FD8-4405-4CF1-8A2F-2375C83B9C25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11.3.22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213C210-FB50-4641-91AB-E0558058F9B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84A676E-23CD-44C5-9B84-AA58B0552AA4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11.3.22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B5ACE5-EE33-4B13-AD6E-84BD0B62F25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4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slideLayout" Target="../slideLayouts/slideLayout4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4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4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4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4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4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4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2639520" y="3501000"/>
            <a:ext cx="7794000" cy="146952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0000"/>
                </a:solidFill>
                <a:latin typeface="Calibri"/>
              </a:rPr>
              <a:t>Современные подходы к организации работы в группе раннего возраста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5" name="Group 2"/>
          <p:cNvGrpSpPr/>
          <p:nvPr/>
        </p:nvGrpSpPr>
        <p:grpSpPr>
          <a:xfrm>
            <a:off x="8184240" y="260640"/>
            <a:ext cx="3617640" cy="820440"/>
            <a:chOff x="8184240" y="260640"/>
            <a:chExt cx="3617640" cy="820440"/>
          </a:xfrm>
        </p:grpSpPr>
        <p:pic>
          <p:nvPicPr>
            <p:cNvPr id="166" name="Picture 4" descr=""/>
            <p:cNvPicPr/>
            <p:nvPr/>
          </p:nvPicPr>
          <p:blipFill>
            <a:blip r:embed="rId2"/>
            <a:stretch/>
          </p:blipFill>
          <p:spPr>
            <a:xfrm>
              <a:off x="10776600" y="260640"/>
              <a:ext cx="1025280" cy="79164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167" name="CustomShape 3"/>
            <p:cNvSpPr/>
            <p:nvPr/>
          </p:nvSpPr>
          <p:spPr>
            <a:xfrm>
              <a:off x="8184240" y="260640"/>
              <a:ext cx="2769480" cy="82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404040"/>
                  </a:solidFill>
                  <a:latin typeface="Arial"/>
                </a:rPr>
                <a:t>МБДОУ «Чечеульский детский сад 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404040"/>
                  </a:solidFill>
                  <a:latin typeface="Arial"/>
                </a:rPr>
                <a:t>с приоритетным осуществлением 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404040"/>
                  </a:solidFill>
                  <a:latin typeface="Arial"/>
                </a:rPr>
                <a:t>деятельности по физическому </a:t>
              </a:r>
              <a:endParaRPr b="0" lang="ru-RU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200" spc="-1" strike="noStrike">
                  <a:solidFill>
                    <a:srgbClr val="404040"/>
                  </a:solidFill>
                  <a:latin typeface="Arial"/>
                </a:rPr>
                <a:t>развитию детей»</a:t>
              </a:r>
              <a:endParaRPr b="0" lang="ru-RU" sz="1200" spc="-1" strike="noStrike">
                <a:latin typeface="Arial"/>
              </a:endParaRPr>
            </a:p>
          </p:txBody>
        </p:sp>
      </p:grpSp>
      <p:sp>
        <p:nvSpPr>
          <p:cNvPr id="168" name="CustomShape 4"/>
          <p:cNvSpPr/>
          <p:nvPr/>
        </p:nvSpPr>
        <p:spPr>
          <a:xfrm>
            <a:off x="6825240" y="5661360"/>
            <a:ext cx="34639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Ст. воспитатель Яковлева О.А.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263520" y="1917000"/>
            <a:ext cx="1159308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Предметный мир раннего детства </a:t>
            </a: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– это не только игрушки, но и вся окружающая ребенка обстановка.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Рисунок 2" descr=""/>
          <p:cNvPicPr/>
          <p:nvPr/>
        </p:nvPicPr>
        <p:blipFill>
          <a:blip r:embed="rId1"/>
          <a:stretch/>
        </p:blipFill>
        <p:spPr>
          <a:xfrm>
            <a:off x="7968240" y="2709000"/>
            <a:ext cx="2848320" cy="3797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8" name="Рисунок 3" descr=""/>
          <p:cNvPicPr/>
          <p:nvPr/>
        </p:nvPicPr>
        <p:blipFill>
          <a:blip r:embed="rId2"/>
          <a:stretch/>
        </p:blipFill>
        <p:spPr>
          <a:xfrm>
            <a:off x="1055520" y="3060000"/>
            <a:ext cx="4797720" cy="3598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191520" y="1917000"/>
            <a:ext cx="11809080" cy="935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 групповом помещении могут быть организованны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зоны для следующих форм активности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1" name="Рисунок 2" descr=""/>
          <p:cNvPicPr/>
          <p:nvPr/>
        </p:nvPicPr>
        <p:blipFill>
          <a:blip r:embed="rId1"/>
          <a:stretch/>
        </p:blipFill>
        <p:spPr>
          <a:xfrm>
            <a:off x="4079880" y="3069000"/>
            <a:ext cx="4427640" cy="3320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2" name="Рисунок 3" descr=""/>
          <p:cNvPicPr/>
          <p:nvPr/>
        </p:nvPicPr>
        <p:blipFill>
          <a:blip r:embed="rId2"/>
          <a:stretch/>
        </p:blipFill>
        <p:spPr>
          <a:xfrm>
            <a:off x="4084200" y="3015000"/>
            <a:ext cx="4552560" cy="3428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3" name="Рисунок 4" descr=""/>
          <p:cNvPicPr/>
          <p:nvPr/>
        </p:nvPicPr>
        <p:blipFill>
          <a:blip r:embed="rId3"/>
          <a:stretch/>
        </p:blipFill>
        <p:spPr>
          <a:xfrm>
            <a:off x="4012200" y="2930400"/>
            <a:ext cx="4624560" cy="3483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4" name="Рисунок 5" descr=""/>
          <p:cNvPicPr/>
          <p:nvPr/>
        </p:nvPicPr>
        <p:blipFill>
          <a:blip r:embed="rId4"/>
          <a:stretch/>
        </p:blipFill>
        <p:spPr>
          <a:xfrm>
            <a:off x="3873240" y="2885760"/>
            <a:ext cx="4840560" cy="3645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5" name="Рисунок 6" descr=""/>
          <p:cNvPicPr/>
          <p:nvPr/>
        </p:nvPicPr>
        <p:blipFill>
          <a:blip r:embed="rId5"/>
          <a:stretch/>
        </p:blipFill>
        <p:spPr>
          <a:xfrm>
            <a:off x="3796200" y="2885760"/>
            <a:ext cx="5128560" cy="3862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6" name="Рисунок 7" descr=""/>
          <p:cNvPicPr/>
          <p:nvPr/>
        </p:nvPicPr>
        <p:blipFill>
          <a:blip r:embed="rId6"/>
          <a:stretch/>
        </p:blipFill>
        <p:spPr>
          <a:xfrm>
            <a:off x="3724200" y="2858760"/>
            <a:ext cx="5200560" cy="3916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8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nodeType="after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2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nodeType="after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6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nodeType="after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0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nodeType="after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07520" y="1700640"/>
            <a:ext cx="1152108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Организация развивающей предметно пространственной среды.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Рисунок 1" descr=""/>
          <p:cNvPicPr/>
          <p:nvPr/>
        </p:nvPicPr>
        <p:blipFill>
          <a:blip r:embed="rId1"/>
          <a:stretch/>
        </p:blipFill>
        <p:spPr>
          <a:xfrm>
            <a:off x="3532320" y="2709000"/>
            <a:ext cx="5280120" cy="396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Рисунок 2" descr=""/>
          <p:cNvPicPr/>
          <p:nvPr/>
        </p:nvPicPr>
        <p:blipFill>
          <a:blip r:embed="rId1"/>
          <a:stretch/>
        </p:blipFill>
        <p:spPr>
          <a:xfrm>
            <a:off x="983520" y="2238480"/>
            <a:ext cx="5795640" cy="4346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0" name="Рисунок 3" descr=""/>
          <p:cNvPicPr/>
          <p:nvPr/>
        </p:nvPicPr>
        <p:blipFill>
          <a:blip r:embed="rId2"/>
          <a:stretch/>
        </p:blipFill>
        <p:spPr>
          <a:xfrm>
            <a:off x="7680240" y="2193480"/>
            <a:ext cx="3327480" cy="4436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1991520" y="1772640"/>
            <a:ext cx="8229240" cy="1079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Игра – 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это важная часть жизни ребенка.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Рисунок 2" descr=""/>
          <p:cNvPicPr/>
          <p:nvPr/>
        </p:nvPicPr>
        <p:blipFill>
          <a:blip r:embed="rId1"/>
          <a:stretch/>
        </p:blipFill>
        <p:spPr>
          <a:xfrm>
            <a:off x="8544240" y="2493000"/>
            <a:ext cx="3147480" cy="4196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3" name="Рисунок 3" descr=""/>
          <p:cNvPicPr/>
          <p:nvPr/>
        </p:nvPicPr>
        <p:blipFill>
          <a:blip r:embed="rId2"/>
          <a:stretch/>
        </p:blipFill>
        <p:spPr>
          <a:xfrm>
            <a:off x="4727880" y="2493000"/>
            <a:ext cx="3147480" cy="4196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4" name="Рисунок 4" descr=""/>
          <p:cNvPicPr/>
          <p:nvPr/>
        </p:nvPicPr>
        <p:blipFill>
          <a:blip r:embed="rId3"/>
          <a:stretch/>
        </p:blipFill>
        <p:spPr>
          <a:xfrm>
            <a:off x="855720" y="2565000"/>
            <a:ext cx="3059280" cy="4078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Рисунок 3" descr=""/>
          <p:cNvPicPr/>
          <p:nvPr/>
        </p:nvPicPr>
        <p:blipFill>
          <a:blip r:embed="rId1"/>
          <a:stretch/>
        </p:blipFill>
        <p:spPr>
          <a:xfrm>
            <a:off x="4583880" y="2277000"/>
            <a:ext cx="5507640" cy="4130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6" name="Рисунок 4" descr=""/>
          <p:cNvPicPr/>
          <p:nvPr/>
        </p:nvPicPr>
        <p:blipFill>
          <a:blip r:embed="rId2"/>
          <a:stretch/>
        </p:blipFill>
        <p:spPr>
          <a:xfrm>
            <a:off x="767520" y="3794760"/>
            <a:ext cx="2378880" cy="237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191520" y="2133000"/>
            <a:ext cx="11737080" cy="348264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«Невмешательство в раннем возрасте, а затем давление на ребенка в более позднем может только погубить в нем талант и вызвать сопротивление»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Масару Ибука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" name="Рисунок 1" descr=""/>
          <p:cNvPicPr/>
          <p:nvPr/>
        </p:nvPicPr>
        <p:blipFill>
          <a:blip r:embed="rId1"/>
          <a:stretch/>
        </p:blipFill>
        <p:spPr>
          <a:xfrm>
            <a:off x="623520" y="3069000"/>
            <a:ext cx="4660200" cy="3495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1" name="Picture 2" descr="http://www.playcast.ru/uploads/2017/06/09/22782281.jpg"/>
          <p:cNvPicPr/>
          <p:nvPr/>
        </p:nvPicPr>
        <p:blipFill>
          <a:blip r:embed="rId2"/>
          <a:stretch/>
        </p:blipFill>
        <p:spPr>
          <a:xfrm>
            <a:off x="7608240" y="3867120"/>
            <a:ext cx="3380400" cy="255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1703520" y="260640"/>
            <a:ext cx="6408360" cy="107964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0000"/>
                </a:solidFill>
                <a:latin typeface="Calibri"/>
              </a:rPr>
              <a:t>Предметно – манипулятивная  деятельность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3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4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6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Picture 11" descr="C:\Documents and Settings\Admin.MICROSOF-D96E62\Рабочий стол\image.jpg"/>
          <p:cNvPicPr/>
          <p:nvPr/>
        </p:nvPicPr>
        <p:blipFill>
          <a:blip r:embed="rId2"/>
          <a:stretch/>
        </p:blipFill>
        <p:spPr>
          <a:xfrm>
            <a:off x="479520" y="1340640"/>
            <a:ext cx="3570120" cy="4760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9" name="Picture 12" descr="C:\Documents and Settings\Admin.MICROSOF-D96E62\Рабочий стол\image (1).jpg"/>
          <p:cNvPicPr/>
          <p:nvPr/>
        </p:nvPicPr>
        <p:blipFill>
          <a:blip r:embed="rId3"/>
          <a:stretch/>
        </p:blipFill>
        <p:spPr>
          <a:xfrm>
            <a:off x="4295880" y="2781000"/>
            <a:ext cx="4800240" cy="360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35520" y="2205000"/>
            <a:ext cx="11665080" cy="1151640"/>
          </a:xfrm>
          <a:prstGeom prst="rect">
            <a:avLst/>
          </a:prstGeom>
          <a:noFill/>
          <a:ln w="9360"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Предметная деятельность – 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это деятельность по овладению действиями с предметами в соответствии с их общественно выработанными функциями и способами использования.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Объект 7" descr=""/>
          <p:cNvPicPr/>
          <p:nvPr/>
        </p:nvPicPr>
        <p:blipFill>
          <a:blip r:embed="rId1"/>
          <a:stretch/>
        </p:blipFill>
        <p:spPr>
          <a:xfrm>
            <a:off x="351720" y="2997000"/>
            <a:ext cx="4879080" cy="360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2" name="Picture 2" descr="https://stepanova-ds6lmr.edumsko.ru/uploads/3000/7942/section/628972/.thumbs/i.jpg?1510054340"/>
          <p:cNvPicPr/>
          <p:nvPr/>
        </p:nvPicPr>
        <p:blipFill>
          <a:blip r:embed="rId2"/>
          <a:stretch/>
        </p:blipFill>
        <p:spPr>
          <a:xfrm>
            <a:off x="8519760" y="3861000"/>
            <a:ext cx="3467160" cy="260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19160" y="2133000"/>
            <a:ext cx="11809080" cy="143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Особенности организации образовательной деятельности в группах раннего возраста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Особенность раннего возраста, с которой сталкиваются и родители и воспитатели – проблема адаптации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Arial"/>
              </a:rPr>
              <a:t>проблема адаптации к новой обстановке и (хотя и кратковременная) разлука с мамой.</a:t>
            </a:r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84" name="Рисунок 2" descr=""/>
          <p:cNvPicPr/>
          <p:nvPr/>
        </p:nvPicPr>
        <p:blipFill>
          <a:blip r:embed="rId1"/>
          <a:stretch/>
        </p:blipFill>
        <p:spPr>
          <a:xfrm>
            <a:off x="6672240" y="3717000"/>
            <a:ext cx="3923640" cy="2942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5" name="Рисунок 3" descr=""/>
          <p:cNvPicPr/>
          <p:nvPr/>
        </p:nvPicPr>
        <p:blipFill>
          <a:blip r:embed="rId2"/>
          <a:stretch/>
        </p:blipFill>
        <p:spPr>
          <a:xfrm>
            <a:off x="1055520" y="3717000"/>
            <a:ext cx="3707640" cy="2780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6" name="Picture 2" descr="https://ds04.infourok.ru/uploads/ex/0601/000f82d8-bc082bd1/hello_html_m31b85c61.jpg"/>
          <p:cNvPicPr/>
          <p:nvPr/>
        </p:nvPicPr>
        <p:blipFill>
          <a:blip r:embed="rId3"/>
          <a:stretch/>
        </p:blipFill>
        <p:spPr>
          <a:xfrm>
            <a:off x="5015880" y="4365000"/>
            <a:ext cx="1543320" cy="231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4" descr=""/>
          <p:cNvPicPr/>
          <p:nvPr/>
        </p:nvPicPr>
        <p:blipFill>
          <a:blip r:embed="rId1"/>
          <a:stretch/>
        </p:blipFill>
        <p:spPr>
          <a:xfrm>
            <a:off x="7464240" y="2777400"/>
            <a:ext cx="2952000" cy="3936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8" name="Рисунок 5" descr=""/>
          <p:cNvPicPr/>
          <p:nvPr/>
        </p:nvPicPr>
        <p:blipFill>
          <a:blip r:embed="rId2"/>
          <a:stretch/>
        </p:blipFill>
        <p:spPr>
          <a:xfrm>
            <a:off x="479520" y="4630680"/>
            <a:ext cx="2542680" cy="2071440"/>
          </a:xfrm>
          <a:prstGeom prst="rect">
            <a:avLst/>
          </a:prstGeom>
          <a:ln w="0"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263520" y="1989000"/>
            <a:ext cx="117370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Особенности организации образовательной деятельности в группах раннего возраста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индивидуальный подход к каждому ребенку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1991520" y="2781000"/>
            <a:ext cx="8229240" cy="503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Особенности организации образовательной деятельности в группах раннего возраста 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Опора на практические действия</a:t>
            </a:r>
            <a:br/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3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4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4" name="Рисунок 5" descr=""/>
          <p:cNvPicPr/>
          <p:nvPr/>
        </p:nvPicPr>
        <p:blipFill>
          <a:blip r:embed="rId1"/>
          <a:stretch/>
        </p:blipFill>
        <p:spPr>
          <a:xfrm>
            <a:off x="4079880" y="3365640"/>
            <a:ext cx="4320000" cy="324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95" name="CustomShape 5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Picture 10" descr="https://ds04.infourok.ru/uploads/ex/06e3/00031422-6e89ca46/hello_html_383ff540.jpg"/>
          <p:cNvPicPr/>
          <p:nvPr/>
        </p:nvPicPr>
        <p:blipFill>
          <a:blip r:embed="rId2"/>
          <a:stretch/>
        </p:blipFill>
        <p:spPr>
          <a:xfrm>
            <a:off x="10036800" y="4461840"/>
            <a:ext cx="1603800" cy="2143800"/>
          </a:xfrm>
          <a:prstGeom prst="rect">
            <a:avLst/>
          </a:prstGeom>
          <a:ln w="0">
            <a:noFill/>
          </a:ln>
        </p:spPr>
      </p:pic>
      <p:sp>
        <p:nvSpPr>
          <p:cNvPr id="197" name="CustomShape 6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Picture 14" descr="https://avatars.mds.yandex.net/get-pdb/225396/83d4a6de-4778-46a0-b702-1860b8790981/s1200"/>
          <p:cNvPicPr/>
          <p:nvPr/>
        </p:nvPicPr>
        <p:blipFill>
          <a:blip r:embed="rId3"/>
          <a:stretch/>
        </p:blipFill>
        <p:spPr>
          <a:xfrm>
            <a:off x="335520" y="4520520"/>
            <a:ext cx="1926720" cy="208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263520" y="274680"/>
            <a:ext cx="8640720" cy="128196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Игровая деятельность детей –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залог их успешного умственного и физического развития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Объект 6" descr=""/>
          <p:cNvPicPr/>
          <p:nvPr/>
        </p:nvPicPr>
        <p:blipFill>
          <a:blip r:embed="rId2"/>
          <a:stretch/>
        </p:blipFill>
        <p:spPr>
          <a:xfrm>
            <a:off x="1032480" y="1556640"/>
            <a:ext cx="7102440" cy="4752000"/>
          </a:xfrm>
          <a:prstGeom prst="rect">
            <a:avLst/>
          </a:prstGeom>
          <a:ln w="9525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07520" y="1917000"/>
            <a:ext cx="11449080" cy="1142640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Организация развивающей предметно пространственной среды.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Picture 2" descr="http://43.dou.spb.ru/attachments/article/105/5.jpg"/>
          <p:cNvPicPr/>
          <p:nvPr/>
        </p:nvPicPr>
        <p:blipFill>
          <a:blip r:embed="rId1"/>
          <a:stretch/>
        </p:blipFill>
        <p:spPr>
          <a:xfrm>
            <a:off x="8760240" y="4970880"/>
            <a:ext cx="1676880" cy="1337760"/>
          </a:xfrm>
          <a:prstGeom prst="rect">
            <a:avLst/>
          </a:prstGeom>
          <a:ln w="0">
            <a:noFill/>
          </a:ln>
        </p:spPr>
      </p:pic>
      <p:pic>
        <p:nvPicPr>
          <p:cNvPr id="203" name="Объект 7" descr=""/>
          <p:cNvPicPr/>
          <p:nvPr/>
        </p:nvPicPr>
        <p:blipFill>
          <a:blip r:embed="rId2"/>
          <a:stretch/>
        </p:blipFill>
        <p:spPr>
          <a:xfrm>
            <a:off x="3359520" y="3124080"/>
            <a:ext cx="4477680" cy="3311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4" name="Объект 6" descr=""/>
          <p:cNvPicPr/>
          <p:nvPr/>
        </p:nvPicPr>
        <p:blipFill>
          <a:blip r:embed="rId3"/>
          <a:stretch/>
        </p:blipFill>
        <p:spPr>
          <a:xfrm>
            <a:off x="2927520" y="2925000"/>
            <a:ext cx="4912560" cy="3758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5" name="Объект 7" descr=""/>
          <p:cNvPicPr/>
          <p:nvPr/>
        </p:nvPicPr>
        <p:blipFill>
          <a:blip r:embed="rId4"/>
          <a:stretch/>
        </p:blipFill>
        <p:spPr>
          <a:xfrm>
            <a:off x="2711520" y="2868120"/>
            <a:ext cx="5472360" cy="3741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3" presetSubtype="5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 additive="repl">
                                        <p:cTn id="7" dur="5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nodeType="afterEffect" fill="hold" presetClass="entr" presetID="3" presetSubtype="5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 additive="repl">
                                        <p:cTn id="11" dur="5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993</TotalTime>
  <Application>LibreOffice/7.0.5.2$Windows_X86_64 LibreOffice_project/64390860c6cd0aca4beafafcfd84613dd9dfb63a</Application>
  <AppVersion>15.0000</AppVersion>
  <Words>192</Words>
  <Paragraphs>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2016-05-11T09:30:30Z</dcterms:created>
  <dc:creator>jul</dc:creator>
  <dc:description/>
  <dc:language>ru-RU</dc:language>
  <cp:lastModifiedBy/>
  <dcterms:modified xsi:type="dcterms:W3CDTF">2022-03-11T14:33:33Z</dcterms:modified>
  <cp:revision>78</cp:revision>
  <dc:subject/>
  <dc:title>Название презентации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15</vt:i4>
  </property>
</Properties>
</file>