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28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ru-RU" sz="6000" spc="-1" strike="noStrike" cap="all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en-US" sz="6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695EAE1-2F7C-4828-8DD4-879CF9C82E41}" type="datetime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3/11/22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9228F88-A9C0-48BC-81A2-FAF218F38D24}" type="slidenum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Для правки структуры щёлкните мышью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Второй уровень структуры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Третий уровень структуры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Четвёртый уровень структуры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5C1FF4-5099-46A0-8342-DA2BFE9D611A}" type="datetime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3/11/22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A3669C-B6AA-4DA3-9B8F-93DEFB6317D0}" type="slidenum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914400" y="2183760"/>
            <a:ext cx="5079600" cy="82368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85800" y="3132720"/>
            <a:ext cx="5311440" cy="30855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172200" y="3132720"/>
            <a:ext cx="5333760" cy="30855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4D6EDC0-E711-49E8-869F-94EC1C262809}" type="datetime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3/11/22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61959A0-795C-4583-9B6F-C8116E5E32CA}" type="slidenum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218B3A-49F3-4986-A8DA-F54CB2866D1A}" type="datetime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3/11/22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8BC096-32E3-440A-A687-5860B92C7897}" type="slidenum">
              <a:rPr b="0" lang="en-US" sz="1050" spc="-1" strike="noStrike">
                <a:solidFill>
                  <a:srgbClr val="8b8b8b"/>
                </a:solidFill>
                <a:latin typeface="Century Gothic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Для правки структуры щёлкните мышью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Второй уровень структуры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Третий уровень структуры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Четвёртый уровень структуры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83640" y="1553760"/>
            <a:ext cx="11131560" cy="1824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 cap="all">
                <a:solidFill>
                  <a:srgbClr val="000000"/>
                </a:solidFill>
                <a:latin typeface="Century Gothic"/>
              </a:rPr>
              <a:t>Круглый стол</a:t>
            </a:r>
            <a:endParaRPr b="0" lang="en-US" sz="6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752760" y="3653640"/>
            <a:ext cx="10993320" cy="590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Gothic"/>
              </a:rPr>
              <a:t>Использование современных технологий в образовательном процессе в соответствии ФГОС ДО по ОО «Познавательное развитие»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174" name="Group 3"/>
          <p:cNvGrpSpPr/>
          <p:nvPr/>
        </p:nvGrpSpPr>
        <p:grpSpPr>
          <a:xfrm>
            <a:off x="7509240" y="104760"/>
            <a:ext cx="4222800" cy="1953000"/>
            <a:chOff x="7509240" y="104760"/>
            <a:chExt cx="4222800" cy="1953000"/>
          </a:xfrm>
        </p:grpSpPr>
        <p:pic>
          <p:nvPicPr>
            <p:cNvPr id="175" name="Рисунок 3" descr=""/>
            <p:cNvPicPr/>
            <p:nvPr/>
          </p:nvPicPr>
          <p:blipFill>
            <a:blip r:embed="rId1"/>
            <a:stretch/>
          </p:blipFill>
          <p:spPr>
            <a:xfrm>
              <a:off x="8803440" y="104760"/>
              <a:ext cx="1633680" cy="1334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6" name="CustomShape 4"/>
            <p:cNvSpPr/>
            <p:nvPr/>
          </p:nvSpPr>
          <p:spPr>
            <a:xfrm>
              <a:off x="7509240" y="1418760"/>
              <a:ext cx="422280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77" name="CustomShape 5"/>
          <p:cNvSpPr/>
          <p:nvPr/>
        </p:nvSpPr>
        <p:spPr>
          <a:xfrm>
            <a:off x="5148720" y="6372360"/>
            <a:ext cx="2200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С. Чечеул 2021 год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8000"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Технология исследовательской деятельности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685800" y="2194560"/>
            <a:ext cx="10820160" cy="1848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Цель исследовательской деятельности в детском саду</a:t>
            </a: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 - сформировать у дошкольников основные ключевые компетенции, способность к исследовательскому типу мышления.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Для исследовательской деятельности могут быть выбраны доступные и интересные детям дошкольного возраста типы исследования 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8" name="Picture 4" descr="https://yt3.ggpht.com/ytc/AAUvwngEy-s1LeeLYHmkcw9RzD6JEZb9LfIlW2rkRRYh2A=s900-c-k-c0x00ffffff-no-rj"/>
          <p:cNvPicPr/>
          <p:nvPr/>
        </p:nvPicPr>
        <p:blipFill>
          <a:blip r:embed="rId1"/>
          <a:stretch/>
        </p:blipFill>
        <p:spPr>
          <a:xfrm>
            <a:off x="1559880" y="3899160"/>
            <a:ext cx="2671560" cy="2671560"/>
          </a:xfrm>
          <a:prstGeom prst="rect">
            <a:avLst/>
          </a:prstGeom>
          <a:ln w="0">
            <a:noFill/>
          </a:ln>
        </p:spPr>
      </p:pic>
      <p:grpSp>
        <p:nvGrpSpPr>
          <p:cNvPr id="229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30" name="Рисунок 7" descr=""/>
            <p:cNvPicPr/>
            <p:nvPr/>
          </p:nvPicPr>
          <p:blipFill>
            <a:blip r:embed="rId2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1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Проектная технология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Педагоги, активно использующие проектную технологию в воспитании и обучении дошкольников, единодушно отмечают, что организованная по ней жизнедеятельность в детском саду позволяет лучше узнать воспитанников, проникнуть во внутренний мир ребенка.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34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35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6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37" name="Picture 4" descr="https://thumbs.dreamstime.com/b/%D0%B4%D0%B5%D1%82%D0%B8-%D1%87%D0%B8%D1%82%D0%B0%D1%8F-%D1%81%D0%BA%D0%B0%D0%B7%D0%BA%D0%B8-%D0%BC%D1%83%D0%BB%D1%8C%D1%82%D1%84%D0%B8%D0%BB%D1%8C%D0%BC%D1%8B-%D0%BA%D0%BD%D0%B8%D0%B3-%D1%81%D0%BA%D0%B0%D0%B7%D0%BE%D0%BA-145530265.jpg"/>
          <p:cNvPicPr/>
          <p:nvPr/>
        </p:nvPicPr>
        <p:blipFill>
          <a:blip r:embed="rId2"/>
          <a:stretch/>
        </p:blipFill>
        <p:spPr>
          <a:xfrm>
            <a:off x="1857240" y="3681720"/>
            <a:ext cx="2889000" cy="28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Игровая технология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685800" y="2194560"/>
            <a:ext cx="10820160" cy="1533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Строится как целостное образование, охватывающее определенную часть учебного процесса и объединенное общим содержанием, сюжетом, персонажем. 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Играя – развиваем – обучаем – воспитываем.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40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41" name="Рисунок 5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2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43" name="Picture 2" descr="https://sibmama.ru/images/2021/555be864b1ba58ffb845a47b489830104aa65d03.jpg"/>
          <p:cNvPicPr/>
          <p:nvPr/>
        </p:nvPicPr>
        <p:blipFill>
          <a:blip r:embed="rId2"/>
          <a:stretch/>
        </p:blipFill>
        <p:spPr>
          <a:xfrm>
            <a:off x="1486080" y="3813480"/>
            <a:ext cx="4400280" cy="275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Организация предметной пространственной среды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685800" y="2194560"/>
            <a:ext cx="10820160" cy="1762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Формирование познавательной активности детей дошкольного возраста приобретает особую актуальность и становится важнейшим направлением в образовательном процессе. Во многом решение данной проблемы зависит от того насколько благоприятные условия мы, взрослые, создадим для развития детей.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46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47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8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49" name="Рисунок 10" descr=""/>
          <p:cNvPicPr/>
          <p:nvPr/>
        </p:nvPicPr>
        <p:blipFill>
          <a:blip r:embed="rId2"/>
          <a:stretch/>
        </p:blipFill>
        <p:spPr>
          <a:xfrm>
            <a:off x="2145960" y="3957480"/>
            <a:ext cx="2530440" cy="249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1"/>
          <p:cNvGrpSpPr/>
          <p:nvPr/>
        </p:nvGrpSpPr>
        <p:grpSpPr>
          <a:xfrm>
            <a:off x="3315960" y="1600200"/>
            <a:ext cx="5253120" cy="4419000"/>
            <a:chOff x="3315960" y="1600200"/>
            <a:chExt cx="5253120" cy="4419000"/>
          </a:xfrm>
        </p:grpSpPr>
        <p:pic>
          <p:nvPicPr>
            <p:cNvPr id="251" name="Рисунок 2" descr=""/>
            <p:cNvPicPr/>
            <p:nvPr/>
          </p:nvPicPr>
          <p:blipFill>
            <a:blip r:embed="rId1"/>
            <a:stretch/>
          </p:blipFill>
          <p:spPr>
            <a:xfrm>
              <a:off x="3953880" y="1600200"/>
              <a:ext cx="3977280" cy="323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2" name="CustomShape 2"/>
            <p:cNvSpPr/>
            <p:nvPr/>
          </p:nvSpPr>
          <p:spPr>
            <a:xfrm>
              <a:off x="3315960" y="4831560"/>
              <a:ext cx="525312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3600" spc="-1" strike="noStrike">
                  <a:solidFill>
                    <a:srgbClr val="000000"/>
                  </a:solidFill>
                  <a:latin typeface="Century Gothic"/>
                </a:rPr>
                <a:t>Спасибо за внимание!</a:t>
              </a:r>
              <a:endParaRPr b="0" lang="ru-RU" sz="3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3600" spc="-1" strike="noStrike">
                  <a:solidFill>
                    <a:srgbClr val="000000"/>
                  </a:solidFill>
                  <a:latin typeface="Century Gothic"/>
                </a:rPr>
                <a:t>Успехов!</a:t>
              </a:r>
              <a:endParaRPr b="0" lang="ru-RU" sz="3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Цели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13720" y="1912680"/>
            <a:ext cx="10873080" cy="2112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Создать информационное пространство для обмена педагогическим опытом и повышения профессиональной компетентности, мастерства педагогов ДОУ.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180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181" name="Рисунок 7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183" name="Picture 2" descr="https://www.culture.ru/storage/images/4e973389ed7b0f4f18402026e50d9996/b02694b77d05e05fedd2935391035f18.jpeg"/>
          <p:cNvPicPr/>
          <p:nvPr/>
        </p:nvPicPr>
        <p:blipFill>
          <a:blip r:embed="rId2"/>
          <a:stretch/>
        </p:blipFill>
        <p:spPr>
          <a:xfrm>
            <a:off x="1028880" y="3334680"/>
            <a:ext cx="4314600" cy="323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Задачи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685800" y="2194560"/>
            <a:ext cx="10820160" cy="223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Представление опыта работы педагогов Канского района по использованию современных технологий в образовательном процессе в соответствии с ФГОС ДО по познавательному развитию дошкольников;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Содействие продуктивному обмену мнениями в ходе обсуждения актуальных проблем.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Повышение педагогического мастерства и творчества педагогов.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186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187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8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189" name="Picture 2" descr="https://www.rea.ru/ru/org/faculties/Fakultet-biznesa-i-dopolnitelnogo-obrazovanija/bizschoolmarkent/PublishingImages/Pages/mba1/einverstanden1.jpg"/>
          <p:cNvPicPr/>
          <p:nvPr/>
        </p:nvPicPr>
        <p:blipFill>
          <a:blip r:embed="rId2"/>
          <a:stretch/>
        </p:blipFill>
        <p:spPr>
          <a:xfrm>
            <a:off x="685800" y="4420440"/>
            <a:ext cx="2342880" cy="234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Gothic"/>
              </a:rPr>
              <a:t>Технология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85800" y="3132720"/>
            <a:ext cx="5311440" cy="308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Это совокупность приемов, применяемых в каком либо деле, мастерстве, искусстве (толковый словарь)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Gothic"/>
              </a:rPr>
              <a:t>Педагогическая технология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TextShape 4"/>
          <p:cNvSpPr txBox="1"/>
          <p:nvPr/>
        </p:nvSpPr>
        <p:spPr>
          <a:xfrm>
            <a:off x="6172200" y="3132720"/>
            <a:ext cx="5333760" cy="308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– </a:t>
            </a: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. (Б.Т.Лихачёв)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194" name="Group 5"/>
          <p:cNvGrpSpPr/>
          <p:nvPr/>
        </p:nvGrpSpPr>
        <p:grpSpPr>
          <a:xfrm>
            <a:off x="8238600" y="221400"/>
            <a:ext cx="3343320" cy="1428120"/>
            <a:chOff x="8238600" y="221400"/>
            <a:chExt cx="3343320" cy="1428120"/>
          </a:xfrm>
        </p:grpSpPr>
        <p:pic>
          <p:nvPicPr>
            <p:cNvPr id="195" name="Рисунок 7" descr=""/>
            <p:cNvPicPr/>
            <p:nvPr/>
          </p:nvPicPr>
          <p:blipFill>
            <a:blip r:embed="rId1"/>
            <a:stretch/>
          </p:blipFill>
          <p:spPr>
            <a:xfrm>
              <a:off x="9353160" y="22140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6" name="CustomShape 6"/>
            <p:cNvSpPr/>
            <p:nvPr/>
          </p:nvSpPr>
          <p:spPr>
            <a:xfrm>
              <a:off x="8238600" y="113292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Популярные технологии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685800" y="2194560"/>
            <a:ext cx="8029080" cy="4023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здоровье сберегающие технологии;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технологии проектной деятельности;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технология исследовательской деятельности;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информационно-коммуникационные технологии;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технология «ТРИЗ»;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игровая технология;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технология портфолио дошкольника и воспитателя;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- личностно-ориентированная технология.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199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00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1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8000"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Информационно – коммуникативные технологии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685800" y="2194560"/>
            <a:ext cx="10820160" cy="1934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Мир, в котором развивается современный  ребенок,  коренным образом отличается от мира,  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(компьютер, интерактивная доска, планшет и др.).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04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05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6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07" name="Picture 2" descr="http://rc-kazachinsk.ru/Konkursi/dou.jpg"/>
          <p:cNvPicPr/>
          <p:nvPr/>
        </p:nvPicPr>
        <p:blipFill>
          <a:blip r:embed="rId2"/>
          <a:stretch/>
        </p:blipFill>
        <p:spPr>
          <a:xfrm>
            <a:off x="1840320" y="4266360"/>
            <a:ext cx="2110320" cy="244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Здоровьесберегающие технологии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685800" y="2194560"/>
            <a:ext cx="10820160" cy="1176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Здоровьесберегающие педагогические технологии включают все аспекты воздействия педагога на здоровье ребенка на разных уровнях — информационном, психологическом, биоэнергетическом.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10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11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2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13" name="Picture 2" descr="https://ds05.infourok.ru/uploads/ex/0b1b/000bcaea-b864b516/1/img2.jpg"/>
          <p:cNvPicPr/>
          <p:nvPr/>
        </p:nvPicPr>
        <p:blipFill>
          <a:blip r:embed="rId2"/>
          <a:stretch/>
        </p:blipFill>
        <p:spPr>
          <a:xfrm>
            <a:off x="1400040" y="3294000"/>
            <a:ext cx="4369320" cy="32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Детский фитнес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685800" y="2194560"/>
            <a:ext cx="10820160" cy="1176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Детский фитнес – хорошо продуманная детская физкультура, общеукрепляющая и формирующая жизненно важные навыки, и умения.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16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17" name="Рисунок 4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19" name="Picture 2" descr="https://firstpalace.kh.ua/wp-content/uploads/2020/02/girl-on-yoga-ball-992x661.jpg"/>
          <p:cNvPicPr/>
          <p:nvPr/>
        </p:nvPicPr>
        <p:blipFill>
          <a:blip r:embed="rId2"/>
          <a:stretch/>
        </p:blipFill>
        <p:spPr>
          <a:xfrm>
            <a:off x="1428840" y="3707280"/>
            <a:ext cx="4289040" cy="28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Century Gothic"/>
              </a:rPr>
              <a:t>Релаксация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685800" y="2194560"/>
            <a:ext cx="10820160" cy="748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 u="sng">
                <a:solidFill>
                  <a:srgbClr val="000000"/>
                </a:solidFill>
                <a:uFillTx/>
                <a:latin typeface="Century Gothic"/>
              </a:rPr>
              <a:t>Релаксация</a:t>
            </a: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 </a:t>
            </a:r>
            <a:r>
              <a:rPr b="0" i="1" lang="ru-RU" sz="2200" spc="-1" strike="noStrike">
                <a:solidFill>
                  <a:srgbClr val="000000"/>
                </a:solidFill>
                <a:latin typeface="Century Gothic"/>
              </a:rPr>
              <a:t>(от лат. </a:t>
            </a:r>
            <a:r>
              <a:rPr b="1" i="1" lang="ru-RU" sz="2200" spc="-1" strike="noStrike">
                <a:solidFill>
                  <a:srgbClr val="000000"/>
                </a:solidFill>
                <a:latin typeface="Century Gothic"/>
              </a:rPr>
              <a:t>«Relaxation»</a:t>
            </a:r>
            <a:r>
              <a:rPr b="0" i="1" lang="ru-RU" sz="2200" spc="-1" strike="noStrike">
                <a:solidFill>
                  <a:srgbClr val="000000"/>
                </a:solidFill>
                <a:latin typeface="Century Gothic"/>
              </a:rPr>
              <a:t> – расслабление)</a:t>
            </a: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 – глубокое мышечное расслабление, сопровождающееся снятием психического напряжения.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222" name="Group 3"/>
          <p:cNvGrpSpPr/>
          <p:nvPr/>
        </p:nvGrpSpPr>
        <p:grpSpPr>
          <a:xfrm>
            <a:off x="8595720" y="5136120"/>
            <a:ext cx="3343320" cy="1428120"/>
            <a:chOff x="8595720" y="5136120"/>
            <a:chExt cx="3343320" cy="1428120"/>
          </a:xfrm>
        </p:grpSpPr>
        <p:pic>
          <p:nvPicPr>
            <p:cNvPr id="223" name="Рисунок 6" descr=""/>
            <p:cNvPicPr/>
            <p:nvPr/>
          </p:nvPicPr>
          <p:blipFill>
            <a:blip r:embed="rId1"/>
            <a:stretch/>
          </p:blipFill>
          <p:spPr>
            <a:xfrm>
              <a:off x="9710280" y="5136120"/>
              <a:ext cx="1114920" cy="911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4" name="CustomShape 4"/>
            <p:cNvSpPr/>
            <p:nvPr/>
          </p:nvSpPr>
          <p:spPr>
            <a:xfrm>
              <a:off x="8595720" y="6047640"/>
              <a:ext cx="3343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МБДОУ «Чечеульский детский сад»</a:t>
              </a:r>
              <a:endParaRPr b="0" lang="ru-RU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400" spc="-1" strike="noStrike">
                  <a:solidFill>
                    <a:srgbClr val="000000"/>
                  </a:solidFill>
                  <a:latin typeface="Century Gothic"/>
                </a:rPr>
                <a:t>«Золотые зернышки»</a:t>
              </a:r>
              <a:endParaRPr b="0" lang="ru-RU" sz="1400" spc="-1" strike="noStrike">
                <a:latin typeface="Arial"/>
              </a:endParaRPr>
            </a:p>
          </p:txBody>
        </p:sp>
      </p:grpSp>
      <p:pic>
        <p:nvPicPr>
          <p:cNvPr id="225" name="Picture 4" descr="https://sch2089uv.mskobr.ru/files/documents/info_add/dop_obrazovanie/images/%E2%84%964/phis/gymn_children/images_gymn_children.jpg"/>
          <p:cNvPicPr/>
          <p:nvPr/>
        </p:nvPicPr>
        <p:blipFill>
          <a:blip r:embed="rId2"/>
          <a:stretch/>
        </p:blipFill>
        <p:spPr>
          <a:xfrm>
            <a:off x="1832760" y="3190320"/>
            <a:ext cx="3380400" cy="338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254</TotalTime>
  <Application>LibreOffice/7.0.5.2$Windows_X86_64 LibreOffice_project/64390860c6cd0aca4beafafcfd84613dd9dfb63a</Application>
  <AppVersion>15.0000</AppVersion>
  <Words>475</Words>
  <Paragraphs>68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2021-04-05T04:50:49Z</dcterms:created>
  <dc:creator>USER</dc:creator>
  <dc:description/>
  <dc:language>ru-RU</dc:language>
  <cp:lastModifiedBy/>
  <dcterms:modified xsi:type="dcterms:W3CDTF">2022-03-11T14:48:57Z</dcterms:modified>
  <cp:revision>16</cp:revision>
  <dc:subject/>
  <dc:title>Круглый стол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14</vt:i4>
  </property>
</Properties>
</file>