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0" r:id="rId5"/>
    <p:sldId id="261" r:id="rId6"/>
    <p:sldId id="267" r:id="rId7"/>
    <p:sldId id="263" r:id="rId8"/>
    <p:sldId id="268" r:id="rId9"/>
    <p:sldId id="264" r:id="rId10"/>
    <p:sldId id="276" r:id="rId11"/>
    <p:sldId id="278" r:id="rId12"/>
    <p:sldId id="269" r:id="rId13"/>
    <p:sldId id="265" r:id="rId14"/>
    <p:sldId id="271" r:id="rId15"/>
    <p:sldId id="272" r:id="rId16"/>
    <p:sldId id="274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153" autoAdjust="0"/>
  </p:normalViewPr>
  <p:slideViewPr>
    <p:cSldViewPr>
      <p:cViewPr>
        <p:scale>
          <a:sx n="90" d="100"/>
          <a:sy n="90" d="100"/>
        </p:scale>
        <p:origin x="-1157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2000"/>
            <a:lum/>
          </a:blip>
          <a:srcRect/>
          <a:stretch>
            <a:fillRect l="-32000" t="8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36A08-986E-4654-B88A-ADC8C503AB6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1340768"/>
            <a:ext cx="8708504" cy="18002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54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sz="54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роект </a:t>
            </a:r>
            <a:r>
              <a:rPr lang="ru-RU" sz="60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«Светлая </a:t>
            </a:r>
            <a:r>
              <a:rPr lang="ru-RU" sz="60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Пасха»</a:t>
            </a:r>
            <a:br>
              <a:rPr lang="ru-RU" sz="60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6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br>
              <a:rPr lang="ru-RU" sz="66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6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9424" y="3643314"/>
            <a:ext cx="5184576" cy="1872208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Подготовили воспитатели:</a:t>
            </a:r>
          </a:p>
          <a:p>
            <a:pPr algn="r"/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Щурик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Ю.В.</a:t>
            </a:r>
          </a:p>
          <a:p>
            <a:pPr algn="r"/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Челазнова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О.Б.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8926" y="142852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Драматизация сказки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 Курочка Ряба»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8" name="Рисунок 7" descr="3H0DVdiKuJi3YW4wTk7xgMj8O3YpYMEsdZajK_eF1PZi9JZiKdKUphbJvel9-9Lj6n049jDFwL5L9GRkEpdIrUS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928669"/>
            <a:ext cx="3857652" cy="2893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RLk1xkB5sWXEAsZKkwZNnKtKkzDK7m0Z2ViKeqKAND6e_Hj-zkLCXCkUkPaWCg2UNM1IL2D1rBNrnLz-AVDSVkQ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3940" y="928670"/>
            <a:ext cx="381002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XbVpON9N5GEymxli3mQL3RW8z6gq2KXAMGD0RIbf7HaiBmg0T-iOqmWFJygrQTZWpMGbYvzXHfpabtMpmDXpWWU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857628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8xmgp9UqXRG0emrx7F0OQ8gKEh7kIM41zv710LwPGCirH4PHAVQSBWQd4Nt3FYUkAT2k-TKgmBCsAqtwhn3Gz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857628"/>
            <a:ext cx="3833807" cy="2875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86766" cy="654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Свободная деятельность у детей младшей подгруппы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" name="Рисунок 2" descr="gOBHQ8v3IVbQq5TOI4VubxE_hTjEbKKn2Eo6KyM1FV3Hf87I71T2IYjEW3WJvdvNxJ8UClRARUQBygblzqgfzR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857232"/>
            <a:ext cx="3929058" cy="294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UikYSiK3X2YEAWyjd_ad_9OYbQFwS0O311L5zEtTbL8j8wOCrWjpvr-LGlOhZjLNy9eupp16VcHIrwOGxAK38sH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714356"/>
            <a:ext cx="3524243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jE4rhAGyP_5eXSZK7yOHjyPKCgnmQMWnufvUl5_E39aeMTIB1J_6qm554W6FoIePQbppCHTdHm60ftwi68gnjaH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857628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jMLvDhWJGSMBiCLKJ_ruH3VKP9SGt856HVq28R14LomWPop8mqxVe4mxge-MWMTgJuCugc1VFHjkbtG0jAEkagB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3286124"/>
            <a:ext cx="2678907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8926" y="142852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Художественное творчество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Рисунок 4" descr="OajF7Nrn8kYbxCWQVQWqbx4ngm8q57PjWJadxbfa4Ra2nA6B3iKVPEQexyHTXX-t7qZenL7xqAbp307zl19E2y9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zmr-roIGk3UtjQ5k0-H4IVr0PyjH2p4h6Y9g_08KdEMLfDXb582oXUo_R4O0WLdAPMZWzVJ1NHe8HJE5Q6PJhZ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928670"/>
            <a:ext cx="3143272" cy="4191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ZSlxZpaYx4ye1M5ikbzTjKg5FX3OW5SE1JOBiTXUzHexGxoQ_HaY5VNJrdydkRsSjPEXQ_D0odflUGz4V9smhC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3786190"/>
            <a:ext cx="3786182" cy="2839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wt9Z5sbKaCeMVyznlHHpHmeJT1ELomkxnYAG5k7qFjIYT4KgL26q1RJsV_K0tcvVThljIOIcddvmq-yTCpLdc7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42852"/>
            <a:ext cx="2500330" cy="333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Z2tLDKQWDIQukpky1R7UEK8dgFKhUm6S45hilx7hpA1qX1NsNKRqFMbW8jYplNCxadhGx4G_kSK6wClrViTYVAR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42852"/>
            <a:ext cx="4429156" cy="332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uORnJiXuaNSn_pAZBAGv939NnXKpA_sz_erIhTiBRKTmEZQ4_v_PJv3WsDm_RgZ8w-08s4yHWk2cqfM46T1BzI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36132"/>
            <a:ext cx="4429156" cy="3321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5VUM4DaXnJ4jMPrUVFg4T7U-2TQv-Vh7XX7UA_07eVJbVhKw17zPqxOZwY_9AD6Bz1HImgjdxwue4JUd1o9_df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571876"/>
            <a:ext cx="4143404" cy="310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349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_p-QasDHInS1m3h3m3tILsnGv2B4vngwjIbmuZwllqeUDgCwhOITdBKYDmYPZz_ru7a2SKFTf_esVU10dxkHJf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357562"/>
            <a:ext cx="4381499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zvje0sD9f9SqyO9n6YpndUokxi7CL5Dg1JhMAQ7sYhLzBKeTtk18eLVGTf-Pfu9lPXvhJLSIKaawEDn8gzchBN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42852"/>
            <a:ext cx="4500562" cy="337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3108" y="142852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Развлечение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Times New Roman"/>
              </a:rPr>
              <a:t>«Светлая Пасха»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7" name="Рисунок 6" descr="KbRnAm4npQZiO2Pp9hZMBlA3cMYwlL1-PCktQz7FEtJlqTdgRKU7kp7HJmfONhcsWZuLNhCZ_jWf-eazgVwduZ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500174"/>
            <a:ext cx="394615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4e_U1N0nsnGfXZyujt6wwe7TA-twsRmgBq1b9fT74O5RRRB0yqLu_TrFaTpNMvaLQbxwL6hhiBP6R-ui-562_a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928670"/>
            <a:ext cx="4071966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6WuTc3nahRQ85s9Sj_miJ4lbyiiSZp6SPahEyXsBeiuqfZJyrvlWUApDcWayGX0cs-od7jPnsEHwK1-ZqJJfZH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911207"/>
            <a:ext cx="3929057" cy="2946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 flipV="1">
            <a:off x="7358082" y="3357562"/>
            <a:ext cx="45719" cy="714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001024" y="2357430"/>
            <a:ext cx="45719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aGta7E8FaYgBMlVqKSMFVRL4qcTZB9QIZDacwrJbZgtn8fxeDS1Oa3tBicEroV0WHx0yZ9_7Fo4yO-fzOkKgqv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3274218" cy="3361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TaDgYSJ_ls7CZ6s6kHrscxhdB_FSg6tmR8gw2zP9NXJ6UEpONelQ2sWOSkCCRCziXdK3gOZZkZ8RNRAyd-hxlT4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14290"/>
            <a:ext cx="244476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DRW7oS0ClHIgeF6KCQ3NNr0oNercSbr8j3jOcsJhba7eO4NzxzsbUBCVToxnpjesEG8qXavQoHboj9GO_z5yd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571876"/>
            <a:ext cx="3940605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BrTcR7OoV7XOcps_pvOUMfU-r2vX6gfpOSrkeEwi03Acsv5TWPzBir8YjT-R6F8azPJ5GyXRIlB-R8lb-223XF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214290"/>
            <a:ext cx="267017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2XGVane2fM3_g7_Zs7aGsxsjd2pqPH8eIu1s3qtpPH1qBZnk8cT2UV7ZnUJ09guKPB79QAcXkVd0zgwvCx8ITaS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571876"/>
            <a:ext cx="3650678" cy="3180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5XYMT3e-Aboi7TROkOKWfaT1QDEh29qP2NLaEtYRPosD867OuI_pkez0SjSEHf6sTJVNU7d7SQuGpbSQIy9V_N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85728"/>
            <a:ext cx="3286116" cy="2820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G5e9wTKE0Ao5GbY7BCirIKlI9GxTsT_p6KFTGVgIhhMKPxbN9SCqPVm_kZtG_eeK07qoLP2oJz7-f0mqGqQMCUu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52"/>
            <a:ext cx="2808682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M4NfPyBG-G_5g4SbERWNoIFkOE6VamtSjdiB4RhZkry5j7GOj9-V6Zr9dLJg54buonJKh6uwb7VZojMVCnGi8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142852"/>
            <a:ext cx="3366992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TAncCKubUqlYBHz5-B3piL6BmGUgXDkehiD0-hkvUFyQO89SSdBk8KnFyr5QeT8ygpcsY1VywBaQbl0I17-SKD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3037348"/>
            <a:ext cx="3429024" cy="368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Eb-o0kyGkdtwLuuJaU_MaDdGurtmJvLCMtpdwZPYy21ullJkZtLa_0odlxURvqu6tbqu7LcXihS9Yn9voo6G7I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178943"/>
            <a:ext cx="4714908" cy="353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548680"/>
            <a:ext cx="6912768" cy="162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Тип проекта</a:t>
            </a:r>
            <a:r>
              <a:rPr lang="ru-RU" sz="2400" b="1" dirty="0">
                <a:latin typeface="Arial Narrow" panose="020B0606020202030204" pitchFamily="34" charset="0"/>
                <a:ea typeface="Calibri"/>
                <a:cs typeface="Times New Roman"/>
              </a:rPr>
              <a:t>:</a:t>
            </a:r>
            <a:r>
              <a:rPr lang="ru-RU" sz="2400" dirty="0">
                <a:latin typeface="Arial Narrow" panose="020B0606020202030204" pitchFamily="34" charset="0"/>
                <a:ea typeface="Calibri"/>
                <a:cs typeface="Times New Roman"/>
              </a:rPr>
              <a:t> творческий, досуговый, </a:t>
            </a:r>
            <a:r>
              <a:rPr lang="ru-RU" sz="2400" dirty="0" err="1">
                <a:latin typeface="Arial Narrow" panose="020B0606020202030204" pitchFamily="34" charset="0"/>
                <a:ea typeface="Calibri"/>
                <a:cs typeface="Times New Roman"/>
              </a:rPr>
              <a:t>детско</a:t>
            </a:r>
            <a:r>
              <a:rPr lang="ru-RU" sz="2400" dirty="0">
                <a:latin typeface="Arial Narrow" panose="020B0606020202030204" pitchFamily="34" charset="0"/>
                <a:ea typeface="Calibri"/>
                <a:cs typeface="Times New Roman"/>
              </a:rPr>
              <a:t> – взрослый.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Принцип построения</a:t>
            </a:r>
            <a:r>
              <a:rPr lang="ru-RU" sz="2400" b="1" dirty="0">
                <a:latin typeface="Arial Narrow" panose="020B0606020202030204" pitchFamily="34" charset="0"/>
                <a:ea typeface="Calibri"/>
                <a:cs typeface="Times New Roman"/>
              </a:rPr>
              <a:t>: </a:t>
            </a:r>
            <a:r>
              <a:rPr lang="ru-RU" sz="2400" dirty="0">
                <a:latin typeface="Arial Narrow" panose="020B0606020202030204" pitchFamily="34" charset="0"/>
                <a:ea typeface="Calibri"/>
                <a:cs typeface="Times New Roman"/>
              </a:rPr>
              <a:t>интегративный.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Продолжительность:</a:t>
            </a:r>
            <a:r>
              <a:rPr lang="ru-RU" sz="2400" dirty="0">
                <a:latin typeface="Arial Narrow" panose="020B0606020202030204" pitchFamily="34" charset="0"/>
                <a:ea typeface="Calibri"/>
                <a:cs typeface="Times New Roman"/>
              </a:rPr>
              <a:t> </a:t>
            </a:r>
            <a:r>
              <a:rPr lang="ru-RU" sz="2400" dirty="0" smtClean="0">
                <a:latin typeface="Arial Narrow" panose="020B0606020202030204" pitchFamily="34" charset="0"/>
                <a:ea typeface="Calibri"/>
                <a:cs typeface="Times New Roman"/>
              </a:rPr>
              <a:t>краткосрочный (2 недели)</a:t>
            </a:r>
            <a:endParaRPr lang="ru-RU" sz="2400" dirty="0"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1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04664"/>
            <a:ext cx="7416824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Актуальность темы:</a:t>
            </a:r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 </a:t>
            </a:r>
            <a:r>
              <a:rPr lang="ru-RU" sz="2400" dirty="0">
                <a:latin typeface="Arial Narrow" panose="020B0606020202030204" pitchFamily="34" charset="0"/>
                <a:ea typeface="Calibri"/>
                <a:cs typeface="Times New Roman"/>
              </a:rPr>
              <a:t>В настоящее время дети, да и мы взрослые, не знаем русских обычаев, традиций, связанных с народными христианскими праздниками. И  если взрослые будут интересоваться русской народной культурой и рассказывать своим детям, играть в игры, придерживаться обычаев русского народа, то дети тоже будут в дальнейшем знать культуру и традиции нашего народа.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41682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Цель:</a:t>
            </a:r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 </a:t>
            </a:r>
            <a:r>
              <a:rPr lang="ru-RU" sz="2400" dirty="0">
                <a:latin typeface="Arial Narrow" panose="020B0606020202030204" pitchFamily="34" charset="0"/>
                <a:ea typeface="Calibri"/>
                <a:cs typeface="Times New Roman"/>
              </a:rPr>
              <a:t>Приобщение детей дошкольного возраста к народному культурному наследию празднованию Светлого Христова Воскресенья средствами литературы, музыки, </a:t>
            </a:r>
            <a:r>
              <a:rPr lang="ru-RU" sz="2400" dirty="0" smtClean="0">
                <a:latin typeface="Arial Narrow" panose="020B0606020202030204" pitchFamily="34" charset="0"/>
                <a:ea typeface="Calibri"/>
                <a:cs typeface="Times New Roman"/>
              </a:rPr>
              <a:t>изобразительной </a:t>
            </a:r>
            <a:r>
              <a:rPr lang="ru-RU" sz="2400" dirty="0">
                <a:latin typeface="Arial Narrow" panose="020B0606020202030204" pitchFamily="34" charset="0"/>
                <a:ea typeface="Calibri"/>
                <a:cs typeface="Times New Roman"/>
              </a:rPr>
              <a:t>и двигательной активности.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8209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3"/>
            <a:ext cx="8928992" cy="679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Задачи:</a:t>
            </a:r>
            <a:endParaRPr lang="ru-RU" dirty="0">
              <a:solidFill>
                <a:srgbClr val="FF000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Прививать уважение и любовь к православным традициям своего народа, воспитывать нравственные и эстетические чувства.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Знакомить детей в доступной форме с основным смыслом празднования православной Пасхи, используя народные игры, забавы, </a:t>
            </a:r>
            <a:r>
              <a:rPr lang="ru-RU" sz="1600" dirty="0" smtClean="0">
                <a:latin typeface="Arial Narrow" panose="020B0606020202030204" pitchFamily="34" charset="0"/>
                <a:ea typeface="Calibri"/>
                <a:cs typeface="Times New Roman"/>
              </a:rPr>
              <a:t>хороводы</a:t>
            </a: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Развивать познавательную активность, любознательность детей через знакомство с историей и традициями православного праздника «Пасха».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Обогащать словарный запас детей («Пасха», «Светлое Христово Воскресенье», «Благовест», «традиции», «обряды»).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Знакомить детей с особенностями православной музыки – звоном колоколов, звучанием церковного хора, классической музыки, праздничных пасхальных звонов.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Способствовать формированию личности ребёнка как носителя нравственных ценностей (гуманность, доброта, умение прощать, забота, преданность человеческим идеалам</a:t>
            </a:r>
            <a:r>
              <a:rPr lang="ru-RU" sz="1600" dirty="0" smtClean="0">
                <a:latin typeface="Arial Narrow" panose="020B0606020202030204" pitchFamily="34" charset="0"/>
                <a:ea typeface="Calibri"/>
                <a:cs typeface="Times New Roman"/>
              </a:rPr>
              <a:t>).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Вызвать у детей эмоционально – положительные отношения к народным праздничным традициям и обычаям.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Создать условия для реализации творческой деятельности.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Воспитывать чувство гордости, патриотизма, а также отношение к собственному народному искусству как к национальному достоянию.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600" dirty="0"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9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056784" cy="583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Этапы реализации проекта:</a:t>
            </a:r>
            <a:endParaRPr lang="ru-RU" sz="2400" dirty="0">
              <a:solidFill>
                <a:srgbClr val="FF000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B05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Подготовительный</a:t>
            </a:r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 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(составление плана проекта, сбор </a:t>
            </a: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материалов)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Анализирующий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 (выяснение уровня </a:t>
            </a:r>
            <a:r>
              <a:rPr lang="ru-RU" sz="2400" dirty="0" err="1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сформированности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у детей представлений о празднике Пасха).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7030A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Ознакомительно – формирующий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 (циклы занятий в различных образовательных областях по данной проблеме, организация родителей </a:t>
            </a: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при проведении 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данного проекта).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00B05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Оформление мини – </a:t>
            </a:r>
            <a:r>
              <a:rPr lang="ru-RU" sz="2400" b="1" dirty="0" smtClean="0">
                <a:solidFill>
                  <a:srgbClr val="00B05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выставки</a:t>
            </a:r>
            <a:r>
              <a:rPr lang="ru-RU" sz="2400" dirty="0">
                <a:solidFill>
                  <a:srgbClr val="00B05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 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«Пасхальное чудо».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Проведение праздника</a:t>
            </a:r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 </a:t>
            </a: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« Светлая Пасха»</a:t>
            </a:r>
            <a:endParaRPr lang="ru-RU" sz="24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5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42844" y="1643050"/>
            <a:ext cx="3176300" cy="221457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Times New Roman"/>
              </a:rPr>
              <a:t>Дети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Times New Roman"/>
              </a:rPr>
              <a:t>разновозрастной 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Times New Roman"/>
              </a:rPr>
              <a:t>группы.</a:t>
            </a:r>
          </a:p>
        </p:txBody>
      </p:sp>
      <p:sp>
        <p:nvSpPr>
          <p:cNvPr id="4" name="Овал 3"/>
          <p:cNvSpPr/>
          <p:nvPr/>
        </p:nvSpPr>
        <p:spPr>
          <a:xfrm>
            <a:off x="3071802" y="3000372"/>
            <a:ext cx="3000396" cy="21431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Times New Roman"/>
              </a:rPr>
              <a:t>Воспитатели группы.</a:t>
            </a:r>
          </a:p>
        </p:txBody>
      </p:sp>
      <p:sp>
        <p:nvSpPr>
          <p:cNvPr id="6" name="Овал 5"/>
          <p:cNvSpPr/>
          <p:nvPr/>
        </p:nvSpPr>
        <p:spPr>
          <a:xfrm>
            <a:off x="5786446" y="1857364"/>
            <a:ext cx="3000396" cy="20002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Times New Roman"/>
              </a:rPr>
              <a:t>Родители.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75382" y="356390"/>
            <a:ext cx="3052254" cy="13444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Участники проекта:</a:t>
            </a:r>
            <a:endParaRPr lang="ru-RU" sz="2400" dirty="0">
              <a:solidFill>
                <a:srgbClr val="FF000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071802" y="1714488"/>
            <a:ext cx="43204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3762701" y="2238035"/>
            <a:ext cx="1236531" cy="189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14942" y="1714488"/>
            <a:ext cx="992636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4278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2392"/>
            <a:ext cx="8640960" cy="4003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Ресурсы:</a:t>
            </a:r>
            <a:endParaRPr lang="ru-RU" sz="2400" dirty="0">
              <a:solidFill>
                <a:srgbClr val="FF000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Методическая литература.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Выставка 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«Пасхальное чудо».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Подбор материала, игрушек, атрибутов для </a:t>
            </a: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игровой деятельности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, игры, иллюстрированный материал, художественная литература, фольклор по данной теме, музыкальные инструменты, аудиозаписи, использование мультимедиа.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Подбор материала для продуктивной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9185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3"/>
            <a:ext cx="6912768" cy="302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Ожидаемые результаты:</a:t>
            </a:r>
            <a:endParaRPr lang="ru-RU" sz="2400" dirty="0">
              <a:solidFill>
                <a:srgbClr val="FF000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latin typeface="Arial Narrow" panose="020B0606020202030204" pitchFamily="34" charset="0"/>
                <a:ea typeface="Calibri"/>
                <a:cs typeface="Times New Roman"/>
              </a:rPr>
              <a:t>Сформировать представления у детей о праздновании православной Пасхи.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Arial Narrow" panose="020B0606020202030204" pitchFamily="34" charset="0"/>
                <a:ea typeface="Calibri"/>
                <a:cs typeface="Times New Roman"/>
              </a:rPr>
              <a:t>Создание мини –выставки «Пасхальное чудо».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Arial Narrow" panose="020B0606020202030204" pitchFamily="34" charset="0"/>
                <a:ea typeface="Calibri"/>
                <a:cs typeface="Times New Roman"/>
              </a:rPr>
              <a:t>Проведение </a:t>
            </a:r>
            <a:r>
              <a:rPr lang="ru-RU" sz="2400" dirty="0">
                <a:latin typeface="Arial Narrow" panose="020B0606020202030204" pitchFamily="34" charset="0"/>
                <a:ea typeface="Calibri"/>
                <a:cs typeface="Times New Roman"/>
              </a:rPr>
              <a:t>праздника «Пасха в гости к нам пришла</a:t>
            </a:r>
            <a:r>
              <a:rPr lang="ru-RU" sz="2400" dirty="0" smtClean="0">
                <a:latin typeface="Arial Narrow" panose="020B0606020202030204" pitchFamily="34" charset="0"/>
                <a:ea typeface="Calibri"/>
                <a:cs typeface="Times New Roman"/>
              </a:rPr>
              <a:t>».</a:t>
            </a:r>
            <a:endParaRPr lang="ru-RU" sz="2400" dirty="0"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99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288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Проект «Светлая Пасха»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Свободная деятельность у детей младшей подгруппы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hp</cp:lastModifiedBy>
  <cp:revision>35</cp:revision>
  <dcterms:created xsi:type="dcterms:W3CDTF">2015-03-09T19:39:10Z</dcterms:created>
  <dcterms:modified xsi:type="dcterms:W3CDTF">2022-05-11T05:36:21Z</dcterms:modified>
</cp:coreProperties>
</file>