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jpeg" ContentType="image/jpe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05FFF11-6781-4676-BAFF-9ECB45645BCA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3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latin typeface="Arial"/>
              </a:rPr>
              <a:t>Оригинальные шаблоны для презентаций: </a:t>
            </a:r>
            <a:r>
              <a:rPr b="0" lang="ru-RU" sz="1200" spc="-1" strike="noStrike" u="sng">
                <a:solidFill>
                  <a:srgbClr val="000000"/>
                </a:solidFill>
                <a:uFillTx/>
                <a:latin typeface="Arial"/>
                <a:hlinkClick r:id="rId1"/>
              </a:rPr>
              <a:t>https://presentation-creation.ru/powerpoint-templates.html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</a:rPr>
              <a:t>Бесплатно и без регистрации.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16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19C4CA8-C5AA-4FD1-8CF0-B54D376CCCE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885672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79640" y="4139280"/>
            <a:ext cx="885672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79640" y="413928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717800" y="413928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174120" y="184500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168600" y="184500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79640" y="413928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174120" y="413928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168600" y="413928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179640" y="1845000"/>
            <a:ext cx="8856720" cy="439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885672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3132000" y="76320"/>
            <a:ext cx="5867640" cy="419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79640" y="413928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79640" y="1845000"/>
            <a:ext cx="8856720" cy="439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717800" y="413928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79640" y="4139280"/>
            <a:ext cx="885672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885672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79640" y="4139280"/>
            <a:ext cx="885672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79640" y="413928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717800" y="413928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174120" y="184500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168600" y="184500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179640" y="413928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174120" y="413928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168600" y="413928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179640" y="1845000"/>
            <a:ext cx="8856720" cy="4392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885672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885672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3132000" y="76320"/>
            <a:ext cx="5867640" cy="419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79640" y="413928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717800" y="413928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79640" y="4139280"/>
            <a:ext cx="885672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885672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79640" y="4139280"/>
            <a:ext cx="885672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79640" y="413928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717800" y="413928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174120" y="184500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168600" y="184500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179640" y="413928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174120" y="413928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168600" y="4139280"/>
            <a:ext cx="285156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132000" y="76320"/>
            <a:ext cx="5867640" cy="419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79640" y="413928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717800" y="413928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7964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717800" y="1845000"/>
            <a:ext cx="432180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79640" y="4139280"/>
            <a:ext cx="8856720" cy="2094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7440" cy="75744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61640" y="5085360"/>
            <a:ext cx="8820000" cy="1439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477b2"/>
                </a:solidFill>
                <a:latin typeface="Calibri"/>
              </a:rPr>
              <a:t>Образец</a:t>
            </a:r>
            <a:r>
              <a:rPr b="1" lang="en-US" sz="4400" spc="-1" strike="noStrike">
                <a:solidFill>
                  <a:srgbClr val="3477b2"/>
                </a:solidFill>
                <a:latin typeface="Calibri"/>
              </a:rPr>
              <a:t> </a:t>
            </a:r>
            <a:r>
              <a:rPr b="1" lang="ru-RU" sz="4400" spc="-1" strike="noStrike">
                <a:solidFill>
                  <a:srgbClr val="3477b2"/>
                </a:solidFill>
                <a:latin typeface="Calibri"/>
              </a:rPr>
              <a:t>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5203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5B1C352-E91A-4211-88AE-8E94101AF473}" type="datetime">
              <a:rPr b="0" lang="ru-RU" sz="1200" spc="-1" strike="noStrike">
                <a:solidFill>
                  <a:srgbClr val="275986"/>
                </a:solidFill>
                <a:latin typeface="Calibri"/>
              </a:rPr>
              <a:t>8.12.22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5203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5203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369D54E-D6F3-4707-9082-6C27948BC8AB}" type="slidenum">
              <a:rPr b="0" lang="ru-RU" sz="1200" spc="-1" strike="noStrike">
                <a:solidFill>
                  <a:srgbClr val="275986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3477b2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3477b2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3477b2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3477b2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3477b2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3477b2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3477b2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3477b2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3477b2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3477b2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3477b2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3477b2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7440" cy="7574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e0ebf6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23640" y="2061000"/>
            <a:ext cx="4111920" cy="4093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3477b2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3477b2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3477b2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3477b2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3477b2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3477b2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3477b2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3477b2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3477b2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3477b2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3477b2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3477b2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3477b2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3477b2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708440" y="2061000"/>
            <a:ext cx="4111920" cy="4093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3477b2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3477b2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3477b2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3477b2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3477b2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3477b2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3477b2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3477b2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3477b2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3477b2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3477b2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3477b2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3477b2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3477b2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3477b2"/>
              </a:solidFill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57200" y="65203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F9C20FD-5F73-4D04-8513-D14E2567DA9F}" type="datetime">
              <a:rPr b="0" lang="ru-RU" sz="1200" spc="-1" strike="noStrike">
                <a:solidFill>
                  <a:srgbClr val="275986"/>
                </a:solidFill>
                <a:latin typeface="Calibri"/>
              </a:rPr>
              <a:t>8.12.22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3124080" y="65203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sldNum"/>
          </p:nvPr>
        </p:nvSpPr>
        <p:spPr>
          <a:xfrm>
            <a:off x="6553080" y="65203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13E91F0-8FCB-4EDE-9E5E-4401C3A4119A}" type="slidenum">
              <a:rPr b="0" lang="ru-RU" sz="1200" spc="-1" strike="noStrike">
                <a:solidFill>
                  <a:srgbClr val="275986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7440" cy="7574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dt"/>
          </p:nvPr>
        </p:nvSpPr>
        <p:spPr>
          <a:xfrm>
            <a:off x="457200" y="65203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10C288D-B714-4B94-9B55-FEFD110A502A}" type="datetime">
              <a:rPr b="0" lang="ru-RU" sz="1200" spc="-1" strike="noStrike">
                <a:solidFill>
                  <a:srgbClr val="275986"/>
                </a:solidFill>
                <a:latin typeface="Calibri"/>
              </a:rPr>
              <a:t>8.12.22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ftr"/>
          </p:nvPr>
        </p:nvSpPr>
        <p:spPr>
          <a:xfrm>
            <a:off x="3124080" y="65203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/>
          </p:nvPr>
        </p:nvSpPr>
        <p:spPr>
          <a:xfrm>
            <a:off x="6553080" y="65203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EBE96CC-D611-43FF-A962-2ABC8A08C688}" type="slidenum">
              <a:rPr b="0" lang="ru-RU" sz="1200" spc="-1" strike="noStrike">
                <a:solidFill>
                  <a:srgbClr val="275986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6705720" y="6508800"/>
            <a:ext cx="2133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PlaceHolder 5"/>
          <p:cNvSpPr>
            <a:spLocks noGrp="1"/>
          </p:cNvSpPr>
          <p:nvPr>
            <p:ph type="title"/>
          </p:nvPr>
        </p:nvSpPr>
        <p:spPr>
          <a:xfrm>
            <a:off x="3132000" y="76320"/>
            <a:ext cx="5867640" cy="904320"/>
          </a:xfrm>
          <a:prstGeom prst="rect">
            <a:avLst/>
          </a:prstGeom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e0ebf6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179640" y="1845000"/>
            <a:ext cx="8856720" cy="439200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3477b2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3477b2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477b2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3477b2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3477b2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3477b2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477b2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3477b2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3477b2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3477b2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3477b2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3477b2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3477b2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0" y="4071960"/>
            <a:ext cx="9143640" cy="27856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Экологический проект </a:t>
            </a:r>
            <a:br/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«Морские обитатели»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(разновозрастная группа)                                                                                                                        Воспитатели: Щурик Ю.В.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        Челазнова О.Б.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med">
    <p:fade thruBlk="true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3132000" y="76320"/>
            <a:ext cx="5867640" cy="90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357120" y="1643040"/>
            <a:ext cx="4462560" cy="4797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Calibri"/>
              </a:rPr>
              <a:t>Участники: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воспитатель, дети группы, родители.</a:t>
            </a:r>
            <a:endParaRPr b="0" lang="ru-RU" sz="2800" spc="-1" strike="noStrike">
              <a:solidFill>
                <a:srgbClr val="3477b2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Calibri"/>
              </a:rPr>
              <a:t>Вид :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информационный, краткосрочный.</a:t>
            </a:r>
            <a:endParaRPr b="0" lang="ru-RU" sz="2800" spc="-1" strike="noStrike">
              <a:solidFill>
                <a:srgbClr val="3477b2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Calibri"/>
              </a:rPr>
              <a:t>Продолжительность :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2 недели.</a:t>
            </a:r>
            <a:endParaRPr b="0" lang="ru-RU" sz="2800" spc="-1" strike="noStrike">
              <a:solidFill>
                <a:srgbClr val="3477b2"/>
              </a:solidFill>
              <a:latin typeface="Calibri"/>
            </a:endParaRPr>
          </a:p>
        </p:txBody>
      </p:sp>
      <p:pic>
        <p:nvPicPr>
          <p:cNvPr id="137" name="Объект 6" descr=""/>
          <p:cNvPicPr/>
          <p:nvPr/>
        </p:nvPicPr>
        <p:blipFill>
          <a:blip r:embed="rId1"/>
          <a:stretch/>
        </p:blipFill>
        <p:spPr>
          <a:xfrm>
            <a:off x="5072040" y="1214280"/>
            <a:ext cx="3561840" cy="1549440"/>
          </a:xfrm>
          <a:prstGeom prst="rect">
            <a:avLst/>
          </a:prstGeom>
          <a:ln w="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38" name="Рисунок 13" descr="depositphotos_36854193-stock-photo-gold-fish-on-white-background.jpg"/>
          <p:cNvPicPr/>
          <p:nvPr/>
        </p:nvPicPr>
        <p:blipFill>
          <a:blip r:embed="rId2"/>
          <a:stretch/>
        </p:blipFill>
        <p:spPr>
          <a:xfrm>
            <a:off x="6191280" y="3143160"/>
            <a:ext cx="2952360" cy="221436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14" descr="starfish_PNG34.png"/>
          <p:cNvPicPr/>
          <p:nvPr/>
        </p:nvPicPr>
        <p:blipFill>
          <a:blip r:embed="rId3"/>
          <a:stretch/>
        </p:blipFill>
        <p:spPr>
          <a:xfrm>
            <a:off x="3357720" y="3357720"/>
            <a:ext cx="3407040" cy="314280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15" descr="cherepakha-13-0.png"/>
          <p:cNvPicPr/>
          <p:nvPr/>
        </p:nvPicPr>
        <p:blipFill>
          <a:blip r:embed="rId4"/>
          <a:stretch/>
        </p:blipFill>
        <p:spPr>
          <a:xfrm>
            <a:off x="214200" y="4500720"/>
            <a:ext cx="3310560" cy="2071440"/>
          </a:xfrm>
          <a:prstGeom prst="rect">
            <a:avLst/>
          </a:prstGeom>
          <a:ln w="0">
            <a:noFill/>
          </a:ln>
        </p:spPr>
      </p:pic>
    </p:spTree>
  </p:cSld>
  <p:transition spd="med">
    <p:fade thruBlk="true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3132000" y="76320"/>
            <a:ext cx="5867640" cy="90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214200" y="1500120"/>
            <a:ext cx="8929440" cy="4593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Актуальность :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формирование экологической культуры детей в условия ДОУ ; познакомить , расширить знания у детей об обитателях морей и океанов, чем питаются, как живут под водой</a:t>
            </a: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  <p:pic>
        <p:nvPicPr>
          <p:cNvPr id="143" name="Рисунок 3" descr="morskoy-konek-544x343.jpg"/>
          <p:cNvPicPr/>
          <p:nvPr/>
        </p:nvPicPr>
        <p:blipFill>
          <a:blip r:embed="rId1"/>
          <a:stretch/>
        </p:blipFill>
        <p:spPr>
          <a:xfrm>
            <a:off x="214200" y="3669840"/>
            <a:ext cx="4263120" cy="2687760"/>
          </a:xfrm>
          <a:prstGeom prst="rect">
            <a:avLst/>
          </a:prstGeom>
          <a:ln w="0">
            <a:noFill/>
          </a:ln>
        </p:spPr>
      </p:pic>
      <p:pic>
        <p:nvPicPr>
          <p:cNvPr id="144" name="Рисунок 4" descr="delfin.jpg"/>
          <p:cNvPicPr/>
          <p:nvPr/>
        </p:nvPicPr>
        <p:blipFill>
          <a:blip r:embed="rId2"/>
          <a:stretch/>
        </p:blipFill>
        <p:spPr>
          <a:xfrm>
            <a:off x="4786200" y="3642480"/>
            <a:ext cx="4122000" cy="2734200"/>
          </a:xfrm>
          <a:prstGeom prst="rect">
            <a:avLst/>
          </a:prstGeom>
          <a:ln w="0">
            <a:noFill/>
          </a:ln>
        </p:spPr>
      </p:pic>
    </p:spTree>
  </p:cSld>
  <p:transition spd="med">
    <p:fade thruBlk="true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132000" y="76320"/>
            <a:ext cx="5867640" cy="90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214200" y="1500120"/>
            <a:ext cx="8929440" cy="47368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Цель :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обобщить и дополнить знания детей о морских обитателях.</a:t>
            </a:r>
            <a:endParaRPr b="0" lang="ru-RU" sz="2400" spc="-1" strike="noStrike">
              <a:solidFill>
                <a:srgbClr val="3477b2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Задачи : </a:t>
            </a:r>
            <a:endParaRPr b="0" lang="ru-RU" sz="2400" spc="-1" strike="noStrike">
              <a:solidFill>
                <a:srgbClr val="3477b2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сформировать представление детей о жизни моря и его  обитателях</a:t>
            </a:r>
            <a:endParaRPr b="0" lang="ru-RU" sz="2400" spc="-1" strike="noStrike">
              <a:solidFill>
                <a:srgbClr val="3477b2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познакомить с миром рыб : чем питаются, чем живут</a:t>
            </a:r>
            <a:endParaRPr b="0" lang="ru-RU" sz="2400" spc="-1" strike="noStrike">
              <a:solidFill>
                <a:srgbClr val="3477b2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развивать память, речь, наблюдательность, логическое мышление, интерес к познанию окружающего мира</a:t>
            </a:r>
            <a:endParaRPr b="0" lang="ru-RU" sz="2400" spc="-1" strike="noStrike">
              <a:solidFill>
                <a:srgbClr val="3477b2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учить применять полученные знания в разных видах деятельности</a:t>
            </a:r>
            <a:endParaRPr b="0" lang="ru-RU" sz="2400" spc="-1" strike="noStrike">
              <a:solidFill>
                <a:srgbClr val="3477b2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активизировать совместную деятельность родителей и детей по внедрению проекта </a:t>
            </a:r>
            <a:endParaRPr b="0" lang="ru-RU" sz="24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  <p:transition spd="med">
    <p:fade thruBlk="true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3132000" y="76320"/>
            <a:ext cx="5867640" cy="90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0" y="1428840"/>
            <a:ext cx="9036000" cy="4951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Интеграция образовательных областей: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чтение художественной литературы, познание, коммуникация, художественное творчество, социализация, физическая культура.</a:t>
            </a: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Предполагаемый результат : </a:t>
            </a: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Сформированы представления об обитателях моря</a:t>
            </a: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Вовлечены родители к участию в проектной деятельности </a:t>
            </a: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Реализованы потребности детей в продуктивных видах деятельности</a:t>
            </a: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  <p:transition spd="med">
    <p:fade thruBlk="true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132000" y="76320"/>
            <a:ext cx="5867640" cy="90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Цели 1 этапа: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0" y="1143000"/>
            <a:ext cx="9036000" cy="5094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3000"/>
          </a:bodyPr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Включение родителей через индивидуальную беседу в проектную деятельность .</a:t>
            </a: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Цель :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приобщение родителей к участию в проекте.</a:t>
            </a: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2.   Провести диагностику знаний детей по теме проекта.</a:t>
            </a: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Цель :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выявить знания и представления детей о морских обитателях – Что знают? Что хотели бы узнать? Как они могут это узнать? </a:t>
            </a: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3.  Подбор иллюстраций, информации, художественной, методической, литературной, видеоматериалов, фотографий.</a:t>
            </a:r>
            <a:endParaRPr b="0" lang="ru-RU" sz="3200" spc="-1" strike="noStrike">
              <a:solidFill>
                <a:srgbClr val="3477b2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3500280" y="76320"/>
            <a:ext cx="5499360" cy="923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3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1. Этап подготовительный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2" name="Рисунок 4" descr="YM3iUlt3row.jpg"/>
          <p:cNvPicPr/>
          <p:nvPr/>
        </p:nvPicPr>
        <p:blipFill>
          <a:blip r:embed="rId1"/>
          <a:stretch/>
        </p:blipFill>
        <p:spPr>
          <a:xfrm>
            <a:off x="4500720" y="1143000"/>
            <a:ext cx="2428560" cy="32382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3" name="Рисунок 5" descr="TiV2c-VvFu4.jpg"/>
          <p:cNvPicPr/>
          <p:nvPr/>
        </p:nvPicPr>
        <p:blipFill>
          <a:blip r:embed="rId2"/>
          <a:stretch/>
        </p:blipFill>
        <p:spPr>
          <a:xfrm>
            <a:off x="2428920" y="3714840"/>
            <a:ext cx="2214360" cy="2952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4" name="Содержимое 7" descr="BP-fk6CCcKw.jpg"/>
          <p:cNvPicPr/>
          <p:nvPr/>
        </p:nvPicPr>
        <p:blipFill>
          <a:blip r:embed="rId3"/>
          <a:stretch/>
        </p:blipFill>
        <p:spPr>
          <a:xfrm>
            <a:off x="0" y="2571840"/>
            <a:ext cx="2432520" cy="3243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5" name="Рисунок 8" descr="njtEG7KkE9s.jpg"/>
          <p:cNvPicPr/>
          <p:nvPr/>
        </p:nvPicPr>
        <p:blipFill>
          <a:blip r:embed="rId4"/>
          <a:stretch/>
        </p:blipFill>
        <p:spPr>
          <a:xfrm>
            <a:off x="6840000" y="3000240"/>
            <a:ext cx="2303640" cy="3071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6" name="Рисунок 9" descr="IUTzewQSki8.jpg"/>
          <p:cNvPicPr/>
          <p:nvPr/>
        </p:nvPicPr>
        <p:blipFill>
          <a:blip r:embed="rId5"/>
          <a:stretch/>
        </p:blipFill>
        <p:spPr>
          <a:xfrm>
            <a:off x="2428920" y="1000080"/>
            <a:ext cx="2089080" cy="2785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transition spd="med">
    <p:fade thruBlk="true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3500280" y="0"/>
            <a:ext cx="5499360" cy="98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2. Этап содержательный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Содержимое 3" descr="BVs5XwMxFAs.jpg"/>
          <p:cNvPicPr/>
          <p:nvPr/>
        </p:nvPicPr>
        <p:blipFill>
          <a:blip r:embed="rId1"/>
          <a:stretch/>
        </p:blipFill>
        <p:spPr>
          <a:xfrm>
            <a:off x="0" y="1143000"/>
            <a:ext cx="3053520" cy="4071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9" name="Рисунок 5" descr="kuNKODBDn1c.jpg"/>
          <p:cNvPicPr/>
          <p:nvPr/>
        </p:nvPicPr>
        <p:blipFill>
          <a:blip r:embed="rId2"/>
          <a:stretch/>
        </p:blipFill>
        <p:spPr>
          <a:xfrm>
            <a:off x="5822280" y="1143000"/>
            <a:ext cx="3321360" cy="4428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60" name="Рисунок 6" descr="WN6zGcBPqSw.jpg"/>
          <p:cNvPicPr/>
          <p:nvPr/>
        </p:nvPicPr>
        <p:blipFill>
          <a:blip r:embed="rId3"/>
          <a:stretch/>
        </p:blipFill>
        <p:spPr>
          <a:xfrm>
            <a:off x="2857320" y="2357280"/>
            <a:ext cx="3178440" cy="4238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transition spd="med">
    <p:fade thruBlk="true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3132000" y="76320"/>
            <a:ext cx="5867640" cy="90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3. Этап итоговый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2" name="Содержимое 3" descr="7AIQHIr7Fyk.jpg"/>
          <p:cNvPicPr/>
          <p:nvPr/>
        </p:nvPicPr>
        <p:blipFill>
          <a:blip r:embed="rId1"/>
          <a:stretch/>
        </p:blipFill>
        <p:spPr>
          <a:xfrm>
            <a:off x="214200" y="3238560"/>
            <a:ext cx="2571480" cy="3428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63" name="Рисунок 5" descr="tpofBCi6blM.jpg"/>
          <p:cNvPicPr/>
          <p:nvPr/>
        </p:nvPicPr>
        <p:blipFill>
          <a:blip r:embed="rId2"/>
          <a:stretch/>
        </p:blipFill>
        <p:spPr>
          <a:xfrm>
            <a:off x="5857920" y="3286080"/>
            <a:ext cx="2517840" cy="3357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64" name="Рисунок 6" descr="chNVhGdI6kk.jpg"/>
          <p:cNvPicPr/>
          <p:nvPr/>
        </p:nvPicPr>
        <p:blipFill>
          <a:blip r:embed="rId3"/>
          <a:stretch/>
        </p:blipFill>
        <p:spPr>
          <a:xfrm>
            <a:off x="3000240" y="3286080"/>
            <a:ext cx="2482200" cy="3309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65" name="Рисунок 7" descr="jKvIDthyDks.jpg"/>
          <p:cNvPicPr/>
          <p:nvPr/>
        </p:nvPicPr>
        <p:blipFill>
          <a:blip r:embed="rId4"/>
          <a:stretch/>
        </p:blipFill>
        <p:spPr>
          <a:xfrm>
            <a:off x="4786200" y="928800"/>
            <a:ext cx="3285720" cy="24642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66" name="Рисунок 8" descr="1yzZIQQLQ_U.jpg"/>
          <p:cNvPicPr/>
          <p:nvPr/>
        </p:nvPicPr>
        <p:blipFill>
          <a:blip r:embed="rId5"/>
          <a:stretch/>
        </p:blipFill>
        <p:spPr>
          <a:xfrm>
            <a:off x="857160" y="785880"/>
            <a:ext cx="3285720" cy="24642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transition spd="med">
    <p:fade thruBlk="true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Application>LibreOffice/7.0.5.2$Windows_X86_64 LibreOffice_project/64390860c6cd0aca4beafafcfd84613dd9dfb63a</Application>
  <HyperlinkBase>https://presentation-creation.ru/powerpoint-templates.html</HyperlinkBase>
  <AppVersion>15.0000</AppVersion>
  <Words>255</Words>
  <Paragraphs>29</Paragraphs>
  <Company>presentation-creation.ru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2018-02-25T09:09:03Z</dcterms:created>
  <dc:creator>obstinate</dc:creator>
  <dc:description>Шаблон презентации с сайта https://presentation-creation.ru/</dc:description>
  <dc:language>ru-RU</dc:language>
  <cp:lastModifiedBy/>
  <dcterms:modified xsi:type="dcterms:W3CDTF">2022-12-08T15:08:41Z</dcterms:modified>
  <cp:revision>1316</cp:revision>
  <dc:subject/>
  <dc:title>Спасем океан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9</vt:i4>
  </property>
</Properties>
</file>