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png" ContentType="image/png"/>
  <Override PartName="/ppt/media/image6.jpeg" ContentType="image/jpeg"/>
  <Override PartName="/ppt/media/image5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320" cy="6809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hyperlink" Target="mailto:checheul2013-dou@yandex.ru" TargetMode="External"/><Relationship Id="rId3" Type="http://schemas.openxmlformats.org/officeDocument/2006/relationships/hyperlink" Target="mailto:checheul2013-dou@yandex.ru" TargetMode="External"/><Relationship Id="rId4" Type="http://schemas.openxmlformats.org/officeDocument/2006/relationships/hyperlink" Target="mailto:checheul2013-dou@yandex.ru" TargetMode="External"/><Relationship Id="rId5" Type="http://schemas.openxmlformats.org/officeDocument/2006/relationships/hyperlink" Target="mailto:checheul2013-dou@yandex.ru" TargetMode="External"/><Relationship Id="rId6" Type="http://schemas.openxmlformats.org/officeDocument/2006/relationships/hyperlink" Target="mailto:checheul2013-dou@yandex.ru" TargetMode="External"/><Relationship Id="rId7" Type="http://schemas.openxmlformats.org/officeDocument/2006/relationships/hyperlink" Target="mailto:checheul2013-dou@yandex.ru" TargetMode="External"/><Relationship Id="rId8" Type="http://schemas.openxmlformats.org/officeDocument/2006/relationships/hyperlink" Target="mailto:checheul2013-dou@yandex.ru" TargetMode="External"/><Relationship Id="rId9" Type="http://schemas.openxmlformats.org/officeDocument/2006/relationships/image" Target="../media/image2.jpeg"/><Relationship Id="rId10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hyperlink" Target="https://nsportal.ru/olga-chelaznova" TargetMode="External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hyperlink" Target="http://&#1095;&#1077;&#1095;&#1077;&#1091;&#1083;&#1100;&#1089;&#1082;&#1080;&#1081;-&#1076;&#1089;.&#1088;&#1092;/chelaznova-olga-borisovna/" TargetMode="External"/><Relationship Id="rId3" Type="http://schemas.openxmlformats.org/officeDocument/2006/relationships/hyperlink" Target="http://&#1095;&#1077;&#1095;&#1077;&#1091;&#1083;&#1100;&#1089;&#1082;&#1080;&#1081;-&#1076;&#1089;.&#1088;&#1092;/chelaznova-olga-borisovna/" TargetMode="External"/><Relationship Id="rId4" Type="http://schemas.openxmlformats.org/officeDocument/2006/relationships/hyperlink" Target="http://&#1095;&#1077;&#1095;&#1077;&#1091;&#1083;&#1100;&#1089;&#1082;&#1080;&#1081;-&#1076;&#1089;.&#1088;&#1092;/chelaznova-olga-borisovna/" TargetMode="External"/><Relationship Id="rId5" Type="http://schemas.openxmlformats.org/officeDocument/2006/relationships/hyperlink" Target="http://&#1095;&#1077;&#1095;&#1077;&#1091;&#1083;&#1100;&#1089;&#1082;&#1080;&#1081;-&#1076;&#1089;.&#1088;&#1092;/chelaznova-olga-borisovna/" TargetMode="External"/><Relationship Id="rId6" Type="http://schemas.openxmlformats.org/officeDocument/2006/relationships/hyperlink" Target="http://&#1095;&#1077;&#1095;&#1077;&#1091;&#1083;&#1100;&#1089;&#1082;&#1080;&#1081;-&#1076;&#1089;.&#1088;&#1092;/chelaznova-olga-borisovna/" TargetMode="External"/><Relationship Id="rId7" Type="http://schemas.openxmlformats.org/officeDocument/2006/relationships/hyperlink" Target="https://nsportal.ru/olga-chelaznova" TargetMode="External"/><Relationship Id="rId8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Users\hp\Desktop\1618624593_42-phonoteka_org-p-shablon-fona-dlya-prezentatsii-42.jpg"/>
          <p:cNvPicPr/>
          <p:nvPr/>
        </p:nvPicPr>
        <p:blipFill>
          <a:blip r:embed="rId1"/>
          <a:stretch/>
        </p:blipFill>
        <p:spPr>
          <a:xfrm>
            <a:off x="0" y="0"/>
            <a:ext cx="9216000" cy="6911640"/>
          </a:xfrm>
          <a:prstGeom prst="rect">
            <a:avLst/>
          </a:prstGeom>
          <a:ln w="0">
            <a:noFill/>
          </a:ln>
        </p:spPr>
      </p:pic>
      <p:sp>
        <p:nvSpPr>
          <p:cNvPr id="39" name="CustomShape 1"/>
          <p:cNvSpPr/>
          <p:nvPr/>
        </p:nvSpPr>
        <p:spPr>
          <a:xfrm>
            <a:off x="685800" y="2130480"/>
            <a:ext cx="7771320" cy="146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4400" spc="-1" strike="noStrike">
                <a:solidFill>
                  <a:srgbClr val="ff0000"/>
                </a:solidFill>
                <a:latin typeface="Calibri"/>
                <a:ea typeface="DejaVu Sans"/>
              </a:rPr>
              <a:t>          </a:t>
            </a:r>
            <a:r>
              <a:rPr b="1" lang="ru-RU" sz="4400" spc="-1" strike="noStrike">
                <a:solidFill>
                  <a:srgbClr val="ff0000"/>
                </a:solidFill>
                <a:latin typeface="Calibri"/>
                <a:ea typeface="DejaVu Sans"/>
              </a:rPr>
              <a:t>ПОРТФОЛИО 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0" name="CustomShape 2"/>
          <p:cNvSpPr/>
          <p:nvPr/>
        </p:nvSpPr>
        <p:spPr>
          <a:xfrm>
            <a:off x="1475640" y="3357000"/>
            <a:ext cx="7919640" cy="175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   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воспитателя 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   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Челазновой Ольги Борисовны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41" name="CustomShape 3"/>
          <p:cNvSpPr/>
          <p:nvPr/>
        </p:nvSpPr>
        <p:spPr>
          <a:xfrm>
            <a:off x="1043640" y="-171360"/>
            <a:ext cx="7919640" cy="158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 cap="all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 cap="all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Муниципальное бюджетное дошкольное образовательное учреждение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«Чечеульский детский сад общеразвивающего вида с приоритетным осуществлением деятельности по физическому развитию детей»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________________________________________________________________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663630, Россия, Красноярский край, Канский район, с. Чечеул. Пер. Новый, д.3А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Тел. 8 (39161)78 – 1- 23, 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Email</a:t>
            </a: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: </a:t>
            </a:r>
            <a:r>
              <a:rPr b="0" lang="en-US" sz="12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"/>
              </a:rPr>
              <a:t>checheul</a:t>
            </a:r>
            <a:r>
              <a:rPr b="0" lang="ru-RU" sz="12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2013-</a:t>
            </a:r>
            <a:r>
              <a:rPr b="0" lang="en-US" sz="12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4"/>
              </a:rPr>
              <a:t>dou</a:t>
            </a:r>
            <a:r>
              <a:rPr b="0" lang="ru-RU" sz="12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5"/>
              </a:rPr>
              <a:t>@</a:t>
            </a:r>
            <a:r>
              <a:rPr b="0" lang="en-US" sz="12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6"/>
              </a:rPr>
              <a:t>yandex</a:t>
            </a:r>
            <a:r>
              <a:rPr b="0" lang="ru-RU" sz="12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7"/>
              </a:rPr>
              <a:t>.</a:t>
            </a:r>
            <a:r>
              <a:rPr b="0" lang="en-US" sz="12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8"/>
              </a:rPr>
              <a:t>ru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42" name="Рисунок 41" descr=""/>
          <p:cNvPicPr/>
          <p:nvPr/>
        </p:nvPicPr>
        <p:blipFill>
          <a:blip r:embed="rId9"/>
          <a:stretch/>
        </p:blipFill>
        <p:spPr>
          <a:xfrm>
            <a:off x="5987160" y="2327400"/>
            <a:ext cx="2523960" cy="2523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 descr="C:\Users\hp\Desktop\1618624593_42-phonoteka_org-p-shablon-fona-dlya-prezentatsii-42.jpg"/>
          <p:cNvPicPr/>
          <p:nvPr/>
        </p:nvPicPr>
        <p:blipFill>
          <a:blip r:embed="rId1"/>
          <a:stretch/>
        </p:blipFill>
        <p:spPr>
          <a:xfrm>
            <a:off x="0" y="0"/>
            <a:ext cx="9216000" cy="6911640"/>
          </a:xfrm>
          <a:prstGeom prst="rect">
            <a:avLst/>
          </a:prstGeom>
          <a:ln w="0">
            <a:noFill/>
          </a:ln>
        </p:spPr>
      </p:pic>
      <p:sp>
        <p:nvSpPr>
          <p:cNvPr id="76" name="CustomShape 1"/>
          <p:cNvSpPr/>
          <p:nvPr/>
        </p:nvSpPr>
        <p:spPr>
          <a:xfrm>
            <a:off x="714240" y="214200"/>
            <a:ext cx="7771320" cy="146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УЧАСТИЕ В ИННОВАЦИОННОЙ ДЕЯТЕЛЬНОСТИ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2286000" y="1720800"/>
            <a:ext cx="6571800" cy="447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Применение ИКТ в образовательном процессе.</a:t>
            </a:r>
            <a:endParaRPr b="0" lang="ru-RU" sz="2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Создание личного сайта в социальной сети работников образования </a:t>
            </a:r>
            <a:r>
              <a:rPr b="1" lang="en-US" sz="24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"/>
              </a:rPr>
              <a:t>https://nsportal.ru/olga-chelaznova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.</a:t>
            </a:r>
            <a:endParaRPr b="0" lang="ru-RU" sz="2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В творческих педагогических конкурсах, семинарах.</a:t>
            </a:r>
            <a:endParaRPr b="0" lang="ru-RU" sz="2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Открытые показы педагогической деятельности.</a:t>
            </a:r>
            <a:endParaRPr b="0" lang="ru-RU" sz="2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Самообразование.</a:t>
            </a:r>
            <a:endParaRPr b="0" lang="ru-RU" sz="2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Нетрадиционные формы работы с родителями.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" descr="C:\Users\hp\Desktop\1618624593_42-phonoteka_org-p-shablon-fona-dlya-prezentatsii-42.jpg"/>
          <p:cNvPicPr/>
          <p:nvPr/>
        </p:nvPicPr>
        <p:blipFill>
          <a:blip r:embed="rId1"/>
          <a:stretch/>
        </p:blipFill>
        <p:spPr>
          <a:xfrm>
            <a:off x="0" y="0"/>
            <a:ext cx="9216000" cy="6911640"/>
          </a:xfrm>
          <a:prstGeom prst="rect">
            <a:avLst/>
          </a:prstGeom>
          <a:ln w="0"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714240" y="214200"/>
            <a:ext cx="7771320" cy="146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АКТИВНАЯ ЖИЗНЕННАЯ ПОЗИЦИЯ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80" name="Picture 2" descr="C:\Users\hp\Desktop\оля\Screenshot_20221219-111648_Gallery.jpg"/>
          <p:cNvPicPr/>
          <p:nvPr/>
        </p:nvPicPr>
        <p:blipFill>
          <a:blip r:embed="rId2"/>
          <a:stretch/>
        </p:blipFill>
        <p:spPr>
          <a:xfrm rot="228600">
            <a:off x="323640" y="1412640"/>
            <a:ext cx="4494960" cy="2016000"/>
          </a:xfrm>
          <a:prstGeom prst="rect">
            <a:avLst/>
          </a:prstGeom>
          <a:ln w="0">
            <a:noFill/>
          </a:ln>
        </p:spPr>
      </p:pic>
      <p:pic>
        <p:nvPicPr>
          <p:cNvPr id="81" name="Picture 5" descr="C:\Users\hp\Desktop\оля\1661136739700.jpg"/>
          <p:cNvPicPr/>
          <p:nvPr/>
        </p:nvPicPr>
        <p:blipFill>
          <a:blip r:embed="rId3"/>
          <a:stretch/>
        </p:blipFill>
        <p:spPr>
          <a:xfrm rot="21211800">
            <a:off x="395280" y="4005000"/>
            <a:ext cx="4025880" cy="2319480"/>
          </a:xfrm>
          <a:prstGeom prst="rect">
            <a:avLst/>
          </a:prstGeom>
          <a:ln w="0">
            <a:noFill/>
          </a:ln>
        </p:spPr>
      </p:pic>
      <p:pic>
        <p:nvPicPr>
          <p:cNvPr id="82" name="Picture 6" descr="C:\Users\hp\Desktop\оля\455345.jpg"/>
          <p:cNvPicPr/>
          <p:nvPr/>
        </p:nvPicPr>
        <p:blipFill>
          <a:blip r:embed="rId4"/>
          <a:stretch/>
        </p:blipFill>
        <p:spPr>
          <a:xfrm rot="327600">
            <a:off x="5076000" y="3572640"/>
            <a:ext cx="3947040" cy="2965680"/>
          </a:xfrm>
          <a:prstGeom prst="rect">
            <a:avLst/>
          </a:prstGeom>
          <a:ln w="0">
            <a:noFill/>
          </a:ln>
        </p:spPr>
      </p:pic>
      <p:pic>
        <p:nvPicPr>
          <p:cNvPr id="83" name="Picture 7" descr="C:\Users\hp\Desktop\оля\IMG-4be817659a235653aeebe6732b2d6a4e-V.jpg"/>
          <p:cNvPicPr/>
          <p:nvPr/>
        </p:nvPicPr>
        <p:blipFill>
          <a:blip r:embed="rId5"/>
          <a:stretch/>
        </p:blipFill>
        <p:spPr>
          <a:xfrm rot="21431400">
            <a:off x="5220000" y="1412640"/>
            <a:ext cx="3258720" cy="1788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2" descr="C:\Users\hp\Desktop\1618624593_42-phonoteka_org-p-shablon-fona-dlya-prezentatsii-42.jpg"/>
          <p:cNvPicPr/>
          <p:nvPr/>
        </p:nvPicPr>
        <p:blipFill>
          <a:blip r:embed="rId1"/>
          <a:stretch/>
        </p:blipFill>
        <p:spPr>
          <a:xfrm>
            <a:off x="0" y="0"/>
            <a:ext cx="9216000" cy="6911640"/>
          </a:xfrm>
          <a:prstGeom prst="rect">
            <a:avLst/>
          </a:prstGeom>
          <a:ln w="0">
            <a:noFill/>
          </a:ln>
        </p:spPr>
      </p:pic>
      <p:sp>
        <p:nvSpPr>
          <p:cNvPr id="85" name="CustomShape 1"/>
          <p:cNvSpPr/>
          <p:nvPr/>
        </p:nvSpPr>
        <p:spPr>
          <a:xfrm>
            <a:off x="714240" y="214200"/>
            <a:ext cx="7771320" cy="146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ОБРАТНАЯ СВЯЗЬ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1571760" y="1571760"/>
            <a:ext cx="6286320" cy="307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Уважаемые коллеги!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По всем вопросам Вы можете обращаться на адрес электронной почты: </a:t>
            </a:r>
            <a:r>
              <a:rPr b="1" lang="en-US" sz="2800" spc="-1" strike="noStrike">
                <a:solidFill>
                  <a:srgbClr val="ff0000"/>
                </a:solidFill>
                <a:latin typeface="Arial"/>
                <a:ea typeface="DejaVu Sans"/>
              </a:rPr>
              <a:t>olgachelaznova@yandex.ru</a:t>
            </a:r>
            <a:r>
              <a:rPr b="1" lang="ru-RU" sz="2800" spc="-1" strike="noStrike">
                <a:solidFill>
                  <a:srgbClr val="ff0000"/>
                </a:solidFill>
                <a:latin typeface="Arial"/>
                <a:ea typeface="DejaVu Sans"/>
              </a:rPr>
              <a:t> 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С радостью отвечу на все интересующие Вас вопросы!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C:\Users\hp\Desktop\1618624593_42-phonoteka_org-p-shablon-fona-dlya-prezentatsii-42.jpg"/>
          <p:cNvPicPr/>
          <p:nvPr/>
        </p:nvPicPr>
        <p:blipFill>
          <a:blip r:embed="rId1"/>
          <a:stretch/>
        </p:blipFill>
        <p:spPr>
          <a:xfrm>
            <a:off x="-252360" y="0"/>
            <a:ext cx="9216000" cy="6911640"/>
          </a:xfrm>
          <a:prstGeom prst="rect">
            <a:avLst/>
          </a:prstGeom>
          <a:ln w="0">
            <a:noFill/>
          </a:ln>
        </p:spPr>
      </p:pic>
      <p:sp>
        <p:nvSpPr>
          <p:cNvPr id="44" name="CustomShape 1"/>
          <p:cNvSpPr/>
          <p:nvPr/>
        </p:nvSpPr>
        <p:spPr>
          <a:xfrm>
            <a:off x="1371600" y="-171360"/>
            <a:ext cx="7771320" cy="146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ff0000"/>
                </a:solidFill>
                <a:latin typeface="Calibri"/>
                <a:ea typeface="DejaVu Sans"/>
              </a:rPr>
              <a:t>ИФОРМАЦИОННАЯ КАРТА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1800000" y="908640"/>
            <a:ext cx="6839280" cy="56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78000"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Ф.И.О.: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Челазнова Ольга Борисовна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Дата рождения: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01.01.1976 г.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Образование: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высшее.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Место учёбы: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Федеральное государственное бюджетное образовательное учреждение высшего профессионального образования «Красноярский государственный педагогический университет им. В.П. Астафьева», 2012 г.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Место работы: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МБДОУ «Чечеульский детский сад».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Занимаемая должность: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воспитатель.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Стаж работы: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- общий 26 лет;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- в данном учреждении 26 лет;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- в занимаемой должности 26 лет.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Страничка на сайте ДОУ: </a:t>
            </a:r>
            <a:r>
              <a:rPr b="1" lang="en-US" sz="24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"/>
              </a:rPr>
              <a:t>http://</a:t>
            </a:r>
            <a:r>
              <a:rPr b="1" lang="ru-RU" sz="24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чечеульский-дс.рф</a:t>
            </a:r>
            <a:r>
              <a:rPr b="1" lang="ru-RU" sz="24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4"/>
              </a:rPr>
              <a:t>/</a:t>
            </a:r>
            <a:r>
              <a:rPr b="1" lang="en-US" sz="24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5"/>
              </a:rPr>
              <a:t>chelaznova-olga-borisovna</a:t>
            </a:r>
            <a:r>
              <a:rPr b="1" lang="en-US" sz="24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6"/>
              </a:rPr>
              <a:t>/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Личная страничка: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US" sz="24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7"/>
              </a:rPr>
              <a:t>https://nsportal.ru/olga-chelaznova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C:\Users\hp\Desktop\1618624593_42-phonoteka_org-p-shablon-fona-dlya-prezentatsii-42.jpg"/>
          <p:cNvPicPr/>
          <p:nvPr/>
        </p:nvPicPr>
        <p:blipFill>
          <a:blip r:embed="rId1"/>
          <a:stretch/>
        </p:blipFill>
        <p:spPr>
          <a:xfrm>
            <a:off x="-72720" y="0"/>
            <a:ext cx="9216000" cy="6911640"/>
          </a:xfrm>
          <a:prstGeom prst="rect">
            <a:avLst/>
          </a:prstGeom>
          <a:ln w="0">
            <a:noFill/>
          </a:ln>
        </p:spPr>
      </p:pic>
      <p:sp>
        <p:nvSpPr>
          <p:cNvPr id="47" name="CustomShape 1"/>
          <p:cNvSpPr/>
          <p:nvPr/>
        </p:nvSpPr>
        <p:spPr>
          <a:xfrm>
            <a:off x="1043640" y="-171360"/>
            <a:ext cx="7771320" cy="146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ff0000"/>
                </a:solidFill>
                <a:latin typeface="Calibri"/>
                <a:ea typeface="DejaVu Sans"/>
              </a:rPr>
              <a:t>ДАННЫЕ О ПОВЫШЕНИИ КВАЛИФИКАЦИИ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48" name="CustomShape 2"/>
          <p:cNvSpPr/>
          <p:nvPr/>
        </p:nvSpPr>
        <p:spPr>
          <a:xfrm>
            <a:off x="1371600" y="3886200"/>
            <a:ext cx="6399720" cy="175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49" name="Table 3"/>
          <p:cNvGraphicFramePr/>
          <p:nvPr/>
        </p:nvGraphicFramePr>
        <p:xfrm>
          <a:off x="311760" y="973800"/>
          <a:ext cx="8747640" cy="5536800"/>
        </p:xfrm>
        <a:graphic>
          <a:graphicData uri="http://schemas.openxmlformats.org/drawingml/2006/table">
            <a:tbl>
              <a:tblPr/>
              <a:tblGrid>
                <a:gridCol w="2195640"/>
                <a:gridCol w="3456360"/>
                <a:gridCol w="1296000"/>
                <a:gridCol w="1800000"/>
              </a:tblGrid>
              <a:tr h="5569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ДАТА И МЕСТО ПРОХОЖДЕНИЯ КУРСОВ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ТЕМА КУРСОВ 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№ </a:t>
                      </a: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ДОКУМЕНТА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КОПИЯ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eff3e9"/>
                    </a:solidFill>
                  </a:tcPr>
                </a:tc>
              </a:tr>
              <a:tr h="10778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2019 год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КИПК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dee6d1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«Организация общения и взаимодействия взрослых и детей в условиях реализации ФГОС ДО»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dee6d1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latin typeface="Calibri"/>
                        </a:rPr>
                        <a:t>Удостоверение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latin typeface="Calibri"/>
                        </a:rPr>
                        <a:t>№</a:t>
                      </a:r>
                      <a:r>
                        <a:rPr b="1" lang="ru-RU" sz="1400" spc="-1" strike="noStrike">
                          <a:latin typeface="Calibri"/>
                        </a:rPr>
                        <a:t>59622/уд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dee6d1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dee6d1"/>
                    </a:solidFill>
                  </a:tcPr>
                </a:tc>
              </a:tr>
              <a:tr h="13262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Октябрь, 2020 год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ФБУН «Новосибирский научно — исследовательский институт гигиены» Роспотребнадзора 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ФБУН «» обучение по санитарно-просветительской программе «Основы здорового питания для дошкольников»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latin typeface="Calibri"/>
                        </a:rPr>
                        <a:t>Сертификат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latin typeface="Calibri"/>
                        </a:rPr>
                        <a:t>№</a:t>
                      </a:r>
                      <a:r>
                        <a:rPr b="1" lang="ru-RU" sz="1400" spc="-1" strike="noStrike">
                          <a:latin typeface="Calibri"/>
                        </a:rPr>
                        <a:t>5R47M194KI7491730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eff3e9"/>
                    </a:solidFill>
                  </a:tcPr>
                </a:tc>
              </a:tr>
              <a:tr h="10429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Март ,2021 год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ООО «ПРИОРИТЕТ» ОСП «Учебный центр ПРИОРИТЕТ»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dee6d1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«Обучение педагогических работников навыкам оказания первой медицинской помощи».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dee6d1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Удостоверение 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dee6d1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dee6d1"/>
                    </a:solidFill>
                  </a:tcPr>
                </a:tc>
              </a:tr>
              <a:tr h="15332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2022 год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ФБУН «Новосибирский научно — исследовательский институт гигиены» Роспотребнадзора 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«Основы здорового питания (для детей дошкольного возраста)»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latin typeface="Calibri"/>
                        </a:rPr>
                        <a:t>Сертификат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latin typeface="Calibri"/>
                        </a:rPr>
                        <a:t>№</a:t>
                      </a:r>
                      <a:r>
                        <a:rPr b="1" lang="ru-RU" sz="1400" spc="-1" strike="noStrike">
                          <a:latin typeface="Calibri"/>
                        </a:rPr>
                        <a:t>5R47M194KI1806656146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eff3e9"/>
                    </a:solidFill>
                  </a:tcPr>
                </a:tc>
              </a:tr>
            </a:tbl>
          </a:graphicData>
        </a:graphic>
      </p:graphicFrame>
      <p:pic>
        <p:nvPicPr>
          <p:cNvPr id="50" name="Рисунок 51" descr=""/>
          <p:cNvPicPr/>
          <p:nvPr/>
        </p:nvPicPr>
        <p:blipFill>
          <a:blip r:embed="rId2"/>
          <a:stretch/>
        </p:blipFill>
        <p:spPr>
          <a:xfrm>
            <a:off x="7560000" y="1567440"/>
            <a:ext cx="1392120" cy="985320"/>
          </a:xfrm>
          <a:prstGeom prst="rect">
            <a:avLst/>
          </a:prstGeom>
          <a:ln w="0">
            <a:noFill/>
          </a:ln>
        </p:spPr>
      </p:pic>
      <p:pic>
        <p:nvPicPr>
          <p:cNvPr id="51" name="Рисунок 52" descr=""/>
          <p:cNvPicPr/>
          <p:nvPr/>
        </p:nvPicPr>
        <p:blipFill>
          <a:blip r:embed="rId3"/>
          <a:stretch/>
        </p:blipFill>
        <p:spPr>
          <a:xfrm>
            <a:off x="7398720" y="2775600"/>
            <a:ext cx="1420560" cy="1003680"/>
          </a:xfrm>
          <a:prstGeom prst="rect">
            <a:avLst/>
          </a:prstGeom>
          <a:ln w="0">
            <a:noFill/>
          </a:ln>
        </p:spPr>
      </p:pic>
      <p:pic>
        <p:nvPicPr>
          <p:cNvPr id="52" name="Рисунок 53" descr=""/>
          <p:cNvPicPr/>
          <p:nvPr/>
        </p:nvPicPr>
        <p:blipFill>
          <a:blip r:embed="rId4"/>
          <a:stretch/>
        </p:blipFill>
        <p:spPr>
          <a:xfrm>
            <a:off x="7380000" y="5166360"/>
            <a:ext cx="1600560" cy="1132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C:\Users\hp\Desktop\1618624593_42-phonoteka_org-p-shablon-fona-dlya-prezentatsii-42.jpg"/>
          <p:cNvPicPr/>
          <p:nvPr/>
        </p:nvPicPr>
        <p:blipFill>
          <a:blip r:embed="rId1"/>
          <a:stretch/>
        </p:blipFill>
        <p:spPr>
          <a:xfrm>
            <a:off x="0" y="0"/>
            <a:ext cx="9216000" cy="6911640"/>
          </a:xfrm>
          <a:prstGeom prst="rect">
            <a:avLst/>
          </a:prstGeom>
          <a:ln w="0">
            <a:noFill/>
          </a:ln>
        </p:spPr>
      </p:pic>
      <p:sp>
        <p:nvSpPr>
          <p:cNvPr id="54" name="CustomShape 1"/>
          <p:cNvSpPr/>
          <p:nvPr/>
        </p:nvSpPr>
        <p:spPr>
          <a:xfrm>
            <a:off x="1115640" y="188640"/>
            <a:ext cx="7771320" cy="146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СВЕДЕНИЯ ОБ АТТЕСТАЦИИ</a:t>
            </a:r>
            <a:endParaRPr b="0" lang="ru-RU" sz="3600" spc="-1" strike="noStrike">
              <a:latin typeface="Arial"/>
            </a:endParaRPr>
          </a:p>
        </p:txBody>
      </p:sp>
      <p:graphicFrame>
        <p:nvGraphicFramePr>
          <p:cNvPr id="55" name="Table 2"/>
          <p:cNvGraphicFramePr/>
          <p:nvPr/>
        </p:nvGraphicFramePr>
        <p:xfrm>
          <a:off x="1754280" y="2021760"/>
          <a:ext cx="7285320" cy="1915560"/>
        </p:xfrm>
        <a:graphic>
          <a:graphicData uri="http://schemas.openxmlformats.org/drawingml/2006/table">
            <a:tbl>
              <a:tblPr/>
              <a:tblGrid>
                <a:gridCol w="1866240"/>
                <a:gridCol w="2044440"/>
                <a:gridCol w="1687680"/>
                <a:gridCol w="1687320"/>
              </a:tblGrid>
              <a:tr h="6480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Квалификационная категория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Дата присвоения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Должность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Срок ее действия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9bbb59"/>
                    </a:solidFill>
                  </a:tcPr>
                </a:tc>
              </a:tr>
              <a:tr h="12679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Высшая квалификационная категория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Arial"/>
                        </a:rPr>
                        <a:t>Май 2019 год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Arial"/>
                        </a:rPr>
                        <a:t>Воспитатель 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Arial"/>
                        </a:rPr>
                        <a:t>Май 2024 год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eff3e9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C:\Users\hp\Desktop\1618624593_42-phonoteka_org-p-shablon-fona-dlya-prezentatsii-42.jpg"/>
          <p:cNvPicPr/>
          <p:nvPr/>
        </p:nvPicPr>
        <p:blipFill>
          <a:blip r:embed="rId1"/>
          <a:stretch/>
        </p:blipFill>
        <p:spPr>
          <a:xfrm>
            <a:off x="0" y="0"/>
            <a:ext cx="9216000" cy="6911640"/>
          </a:xfrm>
          <a:prstGeom prst="rect">
            <a:avLst/>
          </a:prstGeom>
          <a:ln w="0">
            <a:noFill/>
          </a:ln>
        </p:spPr>
      </p:pic>
      <p:sp>
        <p:nvSpPr>
          <p:cNvPr id="57" name="CustomShape 1"/>
          <p:cNvSpPr/>
          <p:nvPr/>
        </p:nvSpPr>
        <p:spPr>
          <a:xfrm>
            <a:off x="1115640" y="0"/>
            <a:ext cx="7771320" cy="119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НАГРАДЫ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58" name="CustomShape 2"/>
          <p:cNvSpPr/>
          <p:nvPr/>
        </p:nvSpPr>
        <p:spPr>
          <a:xfrm>
            <a:off x="1371600" y="3886200"/>
            <a:ext cx="6399720" cy="175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59" name="Table 3"/>
          <p:cNvGraphicFramePr/>
          <p:nvPr/>
        </p:nvGraphicFramePr>
        <p:xfrm>
          <a:off x="430920" y="908640"/>
          <a:ext cx="8569440" cy="5519880"/>
        </p:xfrm>
        <a:graphic>
          <a:graphicData uri="http://schemas.openxmlformats.org/drawingml/2006/table">
            <a:tbl>
              <a:tblPr/>
              <a:tblGrid>
                <a:gridCol w="1593720"/>
                <a:gridCol w="6976080"/>
              </a:tblGrid>
              <a:tr h="57096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ГОД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НАИМЕНОВАНИЕ НАГРАДЫ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bbb59"/>
                    </a:solidFill>
                  </a:tcPr>
                </a:tc>
              </a:tr>
              <a:tr h="9432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ee6d1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Диплом организатора. Всероссийская олимпиада для детей дошкольного возраста « Мир профессий».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ee6d1"/>
                    </a:solidFill>
                  </a:tcPr>
                </a:tc>
              </a:tr>
              <a:tr h="9432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Благодарность за подготовку победителя. Всероссийская олимпиада для детей дошкольного возраста « Мир профессий».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ff3e9"/>
                    </a:solidFill>
                  </a:tcPr>
                </a:tc>
              </a:tr>
              <a:tr h="6829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2018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ee6d1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«Воспитатель года России – 2018». Муниципальный этап.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ee6d1"/>
                    </a:solidFill>
                  </a:tcPr>
                </a:tc>
              </a:tr>
              <a:tr h="5709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2019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Лучший педагог. Педагогический клуб « Наука и творчества».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ff3e9"/>
                    </a:solidFill>
                  </a:tcPr>
                </a:tc>
              </a:tr>
              <a:tr h="9432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2019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ee6d1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Благодарственное письмо. МКУ « УО Канского района «За инициативность и активную жизненную позицию».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ee6d1"/>
                    </a:solidFill>
                  </a:tcPr>
                </a:tc>
              </a:tr>
              <a:tr h="865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2019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За стрельбу из пневматической винтовки на спартакиаде «Чечеул спортивный».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ff3e9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C:\Users\hp\Desktop\1618624593_42-phonoteka_org-p-shablon-fona-dlya-prezentatsii-42.jpg"/>
          <p:cNvPicPr/>
          <p:nvPr/>
        </p:nvPicPr>
        <p:blipFill>
          <a:blip r:embed="rId1"/>
          <a:stretch/>
        </p:blipFill>
        <p:spPr>
          <a:xfrm>
            <a:off x="0" y="0"/>
            <a:ext cx="9216000" cy="6911640"/>
          </a:xfrm>
          <a:prstGeom prst="rect">
            <a:avLst/>
          </a:prstGeom>
          <a:ln w="0">
            <a:noFill/>
          </a:ln>
        </p:spPr>
      </p:pic>
      <p:sp>
        <p:nvSpPr>
          <p:cNvPr id="61" name="CustomShape 1"/>
          <p:cNvSpPr/>
          <p:nvPr/>
        </p:nvSpPr>
        <p:spPr>
          <a:xfrm>
            <a:off x="1115640" y="0"/>
            <a:ext cx="7771320" cy="119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НАГРАДЫ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62" name="CustomShape 2"/>
          <p:cNvSpPr/>
          <p:nvPr/>
        </p:nvSpPr>
        <p:spPr>
          <a:xfrm>
            <a:off x="1371600" y="3886200"/>
            <a:ext cx="6399720" cy="175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63" name="Table 3"/>
          <p:cNvGraphicFramePr/>
          <p:nvPr/>
        </p:nvGraphicFramePr>
        <p:xfrm>
          <a:off x="430920" y="908640"/>
          <a:ext cx="8283600" cy="5662800"/>
        </p:xfrm>
        <a:graphic>
          <a:graphicData uri="http://schemas.openxmlformats.org/drawingml/2006/table">
            <a:tbl>
              <a:tblPr/>
              <a:tblGrid>
                <a:gridCol w="1540440"/>
                <a:gridCol w="6743520"/>
              </a:tblGrid>
              <a:tr h="77616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ГОД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НАИМЕНОВАНИЕ НАГРАДЫ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bbb59"/>
                    </a:solidFill>
                  </a:tcPr>
                </a:tc>
              </a:tr>
              <a:tr h="12819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Arial"/>
                        </a:rPr>
                        <a:t>2019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ee6d1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latin typeface="Arial"/>
                        </a:rPr>
                        <a:t>Диплом 1 степени. Всероссийский конкурс методических материалов и творческих работ «Здоровье начинается с детства»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ee6d1"/>
                    </a:solidFill>
                  </a:tcPr>
                </a:tc>
              </a:tr>
              <a:tr h="12819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Arial"/>
                        </a:rPr>
                        <a:t>2019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ee6d1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ru-RU" sz="1600" spc="-1" strike="noStrike">
                          <a:latin typeface="Arial"/>
                        </a:rPr>
                        <a:t>Всероссийский конкурс профессионального мастерства «Лучший педагог 2019 года»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ee6d1"/>
                    </a:solidFill>
                  </a:tcPr>
                </a:tc>
              </a:tr>
              <a:tr h="12819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2020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Сертификат. Основы здорового питания для дошкольников.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ff3e9"/>
                    </a:solidFill>
                  </a:tcPr>
                </a:tc>
              </a:tr>
              <a:tr h="10411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Arial"/>
                        </a:rPr>
                        <a:t>2022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ee6d1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latin typeface="Arial"/>
                        </a:rPr>
                        <a:t>Благодарственное письмо. За профессиональный, многолетний добросовестный труд и активную жизненную позицию.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ee6d1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2" descr="C:\Users\hp\Desktop\1618624593_42-phonoteka_org-p-shablon-fona-dlya-prezentatsii-42.jpg"/>
          <p:cNvPicPr/>
          <p:nvPr/>
        </p:nvPicPr>
        <p:blipFill>
          <a:blip r:embed="rId1"/>
          <a:stretch/>
        </p:blipFill>
        <p:spPr>
          <a:xfrm>
            <a:off x="0" y="0"/>
            <a:ext cx="9216000" cy="6911640"/>
          </a:xfrm>
          <a:prstGeom prst="rect">
            <a:avLst/>
          </a:prstGeom>
          <a:ln w="0">
            <a:noFill/>
          </a:ln>
        </p:spPr>
      </p:pic>
      <p:sp>
        <p:nvSpPr>
          <p:cNvPr id="65" name="CustomShape 1"/>
          <p:cNvSpPr/>
          <p:nvPr/>
        </p:nvSpPr>
        <p:spPr>
          <a:xfrm>
            <a:off x="1115640" y="188640"/>
            <a:ext cx="7771320" cy="146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КАРТА УЧАСТИЯ В РАБОТЕ МЕТОДИЧЕСКИХ ОБЪЕДИНЕНИЙ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66" name="CustomShape 2"/>
          <p:cNvSpPr/>
          <p:nvPr/>
        </p:nvSpPr>
        <p:spPr>
          <a:xfrm>
            <a:off x="1371600" y="3886200"/>
            <a:ext cx="6399720" cy="175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67" name="Table 3"/>
          <p:cNvGraphicFramePr/>
          <p:nvPr/>
        </p:nvGraphicFramePr>
        <p:xfrm>
          <a:off x="1403640" y="1643040"/>
          <a:ext cx="7168320" cy="4571280"/>
        </p:xfrm>
        <a:graphic>
          <a:graphicData uri="http://schemas.openxmlformats.org/drawingml/2006/table">
            <a:tbl>
              <a:tblPr/>
              <a:tblGrid>
                <a:gridCol w="1310760"/>
                <a:gridCol w="4000320"/>
                <a:gridCol w="1857600"/>
              </a:tblGrid>
              <a:tr h="5886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ДАТА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ТЕМА 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МЕСТО ПРОВЕДЕНИЯ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bbb59"/>
                    </a:solidFill>
                  </a:tcPr>
                </a:tc>
              </a:tr>
              <a:tr h="118548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2018 г.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ee6d1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Муниципальный этап Всероссийского конкурса «Воспитатель года  Канского района – 2018» за 1 место.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ee6d1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Канский район.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ee6d1"/>
                    </a:solidFill>
                  </a:tcPr>
                </a:tc>
              </a:tr>
              <a:tr h="111528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Calibri"/>
                        </a:rPr>
                        <a:t>2019 г.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Педагогические чтения «Инновационный опыт – основа системных изменений»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Calibri"/>
                        </a:rPr>
                        <a:t>г. Канск, восточная зона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ff3e9"/>
                    </a:solidFill>
                  </a:tcPr>
                </a:tc>
              </a:tr>
              <a:tr h="168228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2022 г.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Педагогические чтения «Инновационные практики в рамках национального проекта «Образования»»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Канский район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ff3e9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2" descr="C:\Users\hp\Desktop\1618624593_42-phonoteka_org-p-shablon-fona-dlya-prezentatsii-42.jpg"/>
          <p:cNvPicPr/>
          <p:nvPr/>
        </p:nvPicPr>
        <p:blipFill>
          <a:blip r:embed="rId1"/>
          <a:stretch/>
        </p:blipFill>
        <p:spPr>
          <a:xfrm>
            <a:off x="0" y="0"/>
            <a:ext cx="9216000" cy="6911640"/>
          </a:xfrm>
          <a:prstGeom prst="rect">
            <a:avLst/>
          </a:prstGeom>
          <a:ln w="0">
            <a:noFill/>
          </a:ln>
        </p:spPr>
      </p:pic>
      <p:sp>
        <p:nvSpPr>
          <p:cNvPr id="69" name="CustomShape 1"/>
          <p:cNvSpPr/>
          <p:nvPr/>
        </p:nvSpPr>
        <p:spPr>
          <a:xfrm>
            <a:off x="1115640" y="188640"/>
            <a:ext cx="7771320" cy="146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КАРТА УЧАСТИЯ В МЕТОДИЧЕСКОЙ РАБОТЕ ДОУ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70" name="CustomShape 2"/>
          <p:cNvSpPr/>
          <p:nvPr/>
        </p:nvSpPr>
        <p:spPr>
          <a:xfrm>
            <a:off x="1371600" y="3886200"/>
            <a:ext cx="6399720" cy="175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71" name="Table 3"/>
          <p:cNvGraphicFramePr/>
          <p:nvPr/>
        </p:nvGraphicFramePr>
        <p:xfrm>
          <a:off x="1204560" y="1847160"/>
          <a:ext cx="7652880" cy="3438360"/>
        </p:xfrm>
        <a:graphic>
          <a:graphicData uri="http://schemas.openxmlformats.org/drawingml/2006/table">
            <a:tbl>
              <a:tblPr/>
              <a:tblGrid>
                <a:gridCol w="1913040"/>
                <a:gridCol w="1913040"/>
                <a:gridCol w="1913040"/>
                <a:gridCol w="1913760"/>
              </a:tblGrid>
              <a:tr h="120348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Открытый показ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Arial"/>
                        </a:rPr>
                        <a:t>«Загадки из сундучка»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Русская народная сказка «Колобок»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Путешествие в сказочную страну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bbb59"/>
                    </a:solidFill>
                  </a:tcPr>
                </a:tc>
              </a:tr>
              <a:tr h="22352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Творческие группы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Arial"/>
                        </a:rPr>
                        <a:t>Разработка сценария на отчётный концерт «Снежная королева»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Arial"/>
                        </a:rPr>
                        <a:t>Разработка сценария на отчётный концерт «В вихре памяти»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ff3e9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2" descr="C:\Users\hp\Desktop\1618624593_42-phonoteka_org-p-shablon-fona-dlya-prezentatsii-42.jpg"/>
          <p:cNvPicPr/>
          <p:nvPr/>
        </p:nvPicPr>
        <p:blipFill>
          <a:blip r:embed="rId1"/>
          <a:stretch/>
        </p:blipFill>
        <p:spPr>
          <a:xfrm>
            <a:off x="0" y="0"/>
            <a:ext cx="9216000" cy="6911640"/>
          </a:xfrm>
          <a:prstGeom prst="rect">
            <a:avLst/>
          </a:prstGeom>
          <a:ln w="0">
            <a:noFill/>
          </a:ln>
        </p:spPr>
      </p:pic>
      <p:sp>
        <p:nvSpPr>
          <p:cNvPr id="73" name="CustomShape 1"/>
          <p:cNvSpPr/>
          <p:nvPr/>
        </p:nvSpPr>
        <p:spPr>
          <a:xfrm>
            <a:off x="714240" y="214200"/>
            <a:ext cx="7771320" cy="146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УЧАСТИЕ В КОНКУРСАХ И МЕРОПРИЯТИЯХ ВОСПИТАННИКОВ</a:t>
            </a:r>
            <a:endParaRPr b="0" lang="ru-RU" sz="3600" spc="-1" strike="noStrike">
              <a:latin typeface="Arial"/>
            </a:endParaRPr>
          </a:p>
        </p:txBody>
      </p:sp>
      <p:graphicFrame>
        <p:nvGraphicFramePr>
          <p:cNvPr id="74" name="Table 2"/>
          <p:cNvGraphicFramePr/>
          <p:nvPr/>
        </p:nvGraphicFramePr>
        <p:xfrm>
          <a:off x="1500120" y="1857240"/>
          <a:ext cx="7071480" cy="4001400"/>
        </p:xfrm>
        <a:graphic>
          <a:graphicData uri="http://schemas.openxmlformats.org/drawingml/2006/table">
            <a:tbl>
              <a:tblPr/>
              <a:tblGrid>
                <a:gridCol w="1143000"/>
                <a:gridCol w="3571560"/>
                <a:gridCol w="2357280"/>
              </a:tblGrid>
              <a:tr h="7855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ГОД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ВИД КОНКУРСА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РЕЗУЛЬТАТ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9bbb59"/>
                    </a:solidFill>
                  </a:tcPr>
                </a:tc>
              </a:tr>
              <a:tr h="85968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2019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Международный конкурс детских рисунков «Охрана труда глазами детей»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Благодарственное письмо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eff3e9"/>
                    </a:solidFill>
                  </a:tcPr>
                </a:tc>
              </a:tr>
              <a:tr h="7855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2020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Конкурс «Лучшая новогодняя игрушка из ткани»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 место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855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2021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Всероссийский творческий конкурс «Внимание, дорога»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Участник 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eff3e9"/>
                    </a:solidFill>
                  </a:tcPr>
                </a:tc>
              </a:tr>
              <a:tr h="7855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2021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Конкурс «Финансовых плакатов»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Участники 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9bbb59"/>
                      </a:solidFill>
                    </a:lnL>
                    <a:lnR w="12240">
                      <a:solidFill>
                        <a:srgbClr val="9bbb59"/>
                      </a:solidFill>
                    </a:lnR>
                    <a:lnT w="12240">
                      <a:solidFill>
                        <a:srgbClr val="9bbb59"/>
                      </a:solidFill>
                    </a:lnT>
                    <a:lnB w="12240">
                      <a:solidFill>
                        <a:srgbClr val="9bbb59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Application>LibreOffice/7.0.5.2$Windows_X86_64 LibreOffice_project/64390860c6cd0aca4beafafcfd84613dd9dfb63a</Application>
  <AppVersion>15.0000</AppVersion>
  <Words>615</Words>
  <Paragraphs>135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2022-12-13T06:51:08Z</dcterms:created>
  <dc:creator>hp</dc:creator>
  <dc:description/>
  <dc:language>ru-RU</dc:language>
  <cp:lastModifiedBy/>
  <dcterms:modified xsi:type="dcterms:W3CDTF">2022-12-20T08:57:40Z</dcterms:modified>
  <cp:revision>26</cp:revision>
  <dc:subject/>
  <dc:title>ПОРТФОЛИО 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12</vt:i4>
  </property>
</Properties>
</file>