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9"/>
  </p:notesMasterIdLst>
  <p:sldIdLst>
    <p:sldId id="256" r:id="rId2"/>
    <p:sldId id="257" r:id="rId3"/>
    <p:sldId id="261" r:id="rId4"/>
    <p:sldId id="262" r:id="rId5"/>
    <p:sldId id="258" r:id="rId6"/>
    <p:sldId id="272" r:id="rId7"/>
    <p:sldId id="263" r:id="rId8"/>
    <p:sldId id="273" r:id="rId9"/>
    <p:sldId id="274" r:id="rId10"/>
    <p:sldId id="275" r:id="rId11"/>
    <p:sldId id="268" r:id="rId12"/>
    <p:sldId id="277" r:id="rId13"/>
    <p:sldId id="265" r:id="rId14"/>
    <p:sldId id="264" r:id="rId15"/>
    <p:sldId id="291" r:id="rId16"/>
    <p:sldId id="292" r:id="rId17"/>
    <p:sldId id="293" r:id="rId18"/>
    <p:sldId id="278" r:id="rId19"/>
    <p:sldId id="266" r:id="rId20"/>
    <p:sldId id="267" r:id="rId21"/>
    <p:sldId id="269" r:id="rId22"/>
    <p:sldId id="270" r:id="rId23"/>
    <p:sldId id="276" r:id="rId24"/>
    <p:sldId id="279" r:id="rId25"/>
    <p:sldId id="271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94" r:id="rId34"/>
    <p:sldId id="287" r:id="rId35"/>
    <p:sldId id="288" r:id="rId36"/>
    <p:sldId id="289" r:id="rId37"/>
    <p:sldId id="290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384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F8119F-681F-4A54-9FB3-2643D2309A88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C513A-FF95-41EB-9C17-5F881E3AD1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1061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C513A-FF95-41EB-9C17-5F881E3AD1D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0723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feed?section=search&amp;q=#75%D0%9F%D0%9E%D0%91%D0%95%D0%94%D0%95" TargetMode="External"/><Relationship Id="rId7" Type="http://schemas.openxmlformats.org/officeDocument/2006/relationships/image" Target="../media/image3.jpeg"/><Relationship Id="rId2" Type="http://schemas.openxmlformats.org/officeDocument/2006/relationships/hyperlink" Target="https://vk.com/feed?section=search&amp;q=#%D0%BE%D0%BA%D0%BD%D0%B0_%D0%BF%D0%BE%D0%B1%D0%B5%D0%B4%D1%8B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hyperlink" Target="http://2020.polkrf.ru/" TargetMode="External"/><Relationship Id="rId4" Type="http://schemas.openxmlformats.org/officeDocument/2006/relationships/hyperlink" Target="https://vk.com/feed?section=search&amp;q=#%D0%93%D0%B5%D0%BE%D1%80%D0%B3%D0%B8%D0%B5%D0%B2%D1%81%D0%BA%D0%B0%D1%8F_%D0%BB%D0%B5%D0%BD%D1%82%D0%BE%D1%87%D0%BA%D0%B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576115">
            <a:off x="2017290" y="1403228"/>
            <a:ext cx="5648623" cy="969952"/>
          </a:xfrm>
        </p:spPr>
        <p:txBody>
          <a:bodyPr/>
          <a:lstStyle/>
          <a:p>
            <a:r>
              <a:rPr lang="ru-RU" b="1" dirty="0"/>
              <a:t>Применение дистанционных технологий в современном ДОУ.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9575404">
            <a:off x="2425057" y="2243721"/>
            <a:ext cx="6511131" cy="490638"/>
          </a:xfrm>
        </p:spPr>
        <p:txBody>
          <a:bodyPr>
            <a:noAutofit/>
          </a:bodyPr>
          <a:lstStyle/>
          <a:p>
            <a:r>
              <a:rPr lang="ru-RU" sz="1200" b="1" dirty="0"/>
              <a:t>опыт работы по взаимодействию педагогов детского сада с воспитанниками и родителями в период самоизоляции</a:t>
            </a:r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600056" y="4293097"/>
            <a:ext cx="3912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Старший воспитатель </a:t>
            </a:r>
          </a:p>
          <a:p>
            <a:r>
              <a:rPr lang="ru-RU" dirty="0"/>
              <a:t>Яковлева Ольга Александровна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40416" y="620688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600056" y="5949317"/>
            <a:ext cx="3602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МБДОУ «</a:t>
            </a:r>
            <a:r>
              <a:rPr lang="ru-RU" dirty="0" err="1"/>
              <a:t>Чечеульский</a:t>
            </a:r>
            <a:r>
              <a:rPr lang="ru-RU" dirty="0"/>
              <a:t> детский сад»</a:t>
            </a:r>
          </a:p>
          <a:p>
            <a:pPr algn="ctr"/>
            <a:r>
              <a:rPr lang="ru-RU" dirty="0"/>
              <a:t>2020год</a:t>
            </a:r>
          </a:p>
        </p:txBody>
      </p:sp>
    </p:spTree>
    <p:extLst>
      <p:ext uri="{BB962C8B-B14F-4D97-AF65-F5344CB8AC3E}">
        <p14:creationId xmlns:p14="http://schemas.microsoft.com/office/powerpoint/2010/main" xmlns="" val="1844899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545085">
            <a:off x="2429752" y="1692734"/>
            <a:ext cx="5212080" cy="1089427"/>
          </a:xfrm>
        </p:spPr>
        <p:txBody>
          <a:bodyPr/>
          <a:lstStyle/>
          <a:p>
            <a:r>
              <a:rPr lang="ru-RU" dirty="0" smtClean="0"/>
              <a:t>Минусы в дистанционной работе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73552" y="2618913"/>
            <a:ext cx="4142928" cy="4050447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400" b="0" dirty="0"/>
              <a:t>У детей чаще всего отсутствует самоорганизация и нет усидчивости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0" dirty="0"/>
              <a:t>Отсутствие авторитета родителя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0" dirty="0"/>
              <a:t>Сложные материальные условия в семье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0" dirty="0"/>
              <a:t>Отсутствие общения со сверстниками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0" dirty="0"/>
              <a:t>Приходится много времени проводить за компьютером, телефоном.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360" y="260648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90704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9576" y="476673"/>
            <a:ext cx="3492592" cy="23361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00056" y="4293097"/>
            <a:ext cx="3208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КАК ВСЁ НАЧАНАЛОСЬ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72464" y="404664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01087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493520">
            <a:off x="2357745" y="1576104"/>
            <a:ext cx="5212080" cy="1089427"/>
          </a:xfrm>
        </p:spPr>
        <p:txBody>
          <a:bodyPr/>
          <a:lstStyle/>
          <a:p>
            <a:r>
              <a:rPr lang="ru-RU" dirty="0" smtClean="0"/>
              <a:t>Наша задача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12025" y="2780928"/>
            <a:ext cx="3807779" cy="1458160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ru-RU" sz="2400" b="0" dirty="0"/>
              <a:t>предложить родителям наиболее разнообразные и эффективные методы и приемы работы с детьми</a:t>
            </a:r>
            <a:r>
              <a:rPr lang="ru-RU" sz="2400" dirty="0"/>
              <a:t>.</a:t>
            </a:r>
            <a:endParaRPr lang="ru-RU" sz="2400" b="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4192" y="4678025"/>
            <a:ext cx="2483768" cy="1843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1344" y="260648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0507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8832" y="5733256"/>
            <a:ext cx="7257649" cy="548640"/>
          </a:xfrm>
        </p:spPr>
        <p:txBody>
          <a:bodyPr/>
          <a:lstStyle/>
          <a:p>
            <a:pPr algn="ctr"/>
            <a:r>
              <a:rPr lang="ru-RU" b="1" dirty="0"/>
              <a:t>Создан раздел «Чем занять ребенка во время карантина»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19536" y="764704"/>
            <a:ext cx="46085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+ Игры с предметами, которые </a:t>
            </a:r>
          </a:p>
          <a:p>
            <a:r>
              <a:rPr lang="ru-RU" sz="2400" dirty="0"/>
              <a:t>есть в быту.</a:t>
            </a:r>
          </a:p>
          <a:p>
            <a:r>
              <a:rPr lang="ru-RU" sz="2400" dirty="0"/>
              <a:t>+Творческая деятельность с детьми.</a:t>
            </a:r>
          </a:p>
          <a:p>
            <a:r>
              <a:rPr lang="ru-RU" sz="2400" dirty="0"/>
              <a:t>+Театральная деятельность.</a:t>
            </a:r>
          </a:p>
          <a:p>
            <a:r>
              <a:rPr lang="ru-RU" sz="2400" dirty="0"/>
              <a:t>+Зарядка дома.</a:t>
            </a:r>
          </a:p>
          <a:p>
            <a:r>
              <a:rPr lang="ru-RU" sz="2400" dirty="0"/>
              <a:t>+Как познакомить ребенка с </a:t>
            </a:r>
          </a:p>
          <a:p>
            <a:r>
              <a:rPr lang="ru-RU" sz="2400" dirty="0"/>
              <a:t>историей семьи.</a:t>
            </a:r>
          </a:p>
          <a:p>
            <a:r>
              <a:rPr lang="ru-RU" sz="2400" dirty="0"/>
              <a:t>+ Прочитай мне сказку, мама.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6120" y="260649"/>
            <a:ext cx="2880320" cy="46085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72464" y="188640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810496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11313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31704" y="5517233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Franklin Gothic Book" panose="020B0503020102020204" pitchFamily="34" charset="0"/>
                <a:ea typeface="Calibri" panose="020F0502020204030204" pitchFamily="34" charset="0"/>
              </a:rPr>
              <a:t>Участие родителей и детей в познавательных и творческих конкурсах</a:t>
            </a:r>
            <a:endParaRPr lang="ru-RU" sz="2800" b="1" dirty="0">
              <a:latin typeface="Franklin Gothic Book" panose="020B0503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75520" y="332657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Международная олимпиада по правилам дорожного движения для дошкольников в рамках международной олимпиады «Глобус», тема «ПДД»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IV</a:t>
            </a:r>
            <a:r>
              <a:rPr lang="ru-RU" sz="2400" dirty="0"/>
              <a:t> Международный дистанционный конкурс «Старт»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/>
              <a:t>Всероссийский турнир способностей «</a:t>
            </a:r>
            <a:r>
              <a:rPr lang="ru-RU" sz="2400" dirty="0" err="1"/>
              <a:t>РостОК</a:t>
            </a:r>
            <a:r>
              <a:rPr lang="ru-RU" sz="2400" dirty="0"/>
              <a:t>»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II</a:t>
            </a:r>
            <a:r>
              <a:rPr lang="ru-RU" sz="2400" dirty="0"/>
              <a:t> Всероссийский экологический конкурс «Мы кормушку смастерили и столовую открыли!», Всероссийский центр гражданских и молодежных инициатив «Идея», г. Оренбург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/>
              <a:t>Всероссийский конкурс детского рисунка «Я рисую, как умею!»</a:t>
            </a:r>
          </a:p>
          <a:p>
            <a:r>
              <a:rPr lang="ru-RU" sz="2400" dirty="0"/>
              <a:t>Всероссийский центр гражданских и молодежных инициатив «Идея» Международный конкурс «Охрана труда глазами детей»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72464" y="404664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2247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7808" y="5877272"/>
            <a:ext cx="7520940" cy="548640"/>
          </a:xfrm>
        </p:spPr>
        <p:txBody>
          <a:bodyPr/>
          <a:lstStyle/>
          <a:p>
            <a:r>
              <a:rPr lang="ru-RU" b="1" dirty="0">
                <a:latin typeface="Franklin Gothic Book" panose="020B0503020102020204" pitchFamily="34" charset="0"/>
                <a:ea typeface="Calibri" panose="020F0502020204030204" pitchFamily="34" charset="0"/>
              </a:rPr>
              <a:t>Участие </a:t>
            </a:r>
            <a:r>
              <a:rPr lang="ru-RU" b="1" dirty="0" smtClean="0">
                <a:latin typeface="Franklin Gothic Book" panose="020B0503020102020204" pitchFamily="34" charset="0"/>
                <a:ea typeface="Calibri" panose="020F0502020204030204" pitchFamily="34" charset="0"/>
              </a:rPr>
              <a:t>педагогов в </a:t>
            </a:r>
            <a:r>
              <a:rPr lang="ru-RU" b="1" dirty="0">
                <a:latin typeface="Franklin Gothic Book" panose="020B0503020102020204" pitchFamily="34" charset="0"/>
                <a:ea typeface="Calibri" panose="020F0502020204030204" pitchFamily="34" charset="0"/>
              </a:rPr>
              <a:t>конкурсах</a:t>
            </a:r>
            <a:r>
              <a:rPr lang="ru-RU" b="1" dirty="0">
                <a:latin typeface="Franklin Gothic Book" panose="020B0503020102020204" pitchFamily="34" charset="0"/>
              </a:rPr>
              <a:t/>
            </a:r>
            <a:br>
              <a:rPr lang="ru-RU" b="1" dirty="0">
                <a:latin typeface="Franklin Gothic Book" panose="020B0503020102020204" pitchFamily="34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75520" y="980728"/>
            <a:ext cx="51845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КГБУ «Дом работников просвещения»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/>
              <a:t>Участие в конкурсах педагогического </a:t>
            </a:r>
          </a:p>
          <a:p>
            <a:r>
              <a:rPr lang="ru-RU" sz="2400" dirty="0"/>
              <a:t>клуба «Наука и творчество»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6121" y="2492896"/>
            <a:ext cx="3092851" cy="2498336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72464" y="404664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79427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332656"/>
            <a:ext cx="8208912" cy="4608512"/>
          </a:xfrm>
        </p:spPr>
        <p:txBody>
          <a:bodyPr>
            <a:normAutofit/>
          </a:bodyPr>
          <a:lstStyle/>
          <a:p>
            <a:pPr marL="0" indent="0"/>
            <a:r>
              <a:rPr lang="ru-RU" sz="2400" b="0" dirty="0"/>
              <a:t>«Необходимо адаптировать, </a:t>
            </a:r>
          </a:p>
          <a:p>
            <a:pPr marL="0" indent="0"/>
            <a:r>
              <a:rPr lang="ru-RU" sz="2400" b="0" dirty="0"/>
              <a:t>приспособить нашу систему </a:t>
            </a:r>
          </a:p>
          <a:p>
            <a:pPr marL="0" indent="0"/>
            <a:r>
              <a:rPr lang="ru-RU" sz="2400" b="0" dirty="0"/>
              <a:t>образования к современным </a:t>
            </a:r>
          </a:p>
          <a:p>
            <a:pPr marL="0" indent="0"/>
            <a:r>
              <a:rPr lang="ru-RU" sz="2400" b="0" dirty="0"/>
              <a:t>условиям, сохранив при этом </a:t>
            </a:r>
          </a:p>
          <a:p>
            <a:pPr marL="0" indent="0"/>
            <a:r>
              <a:rPr lang="ru-RU" sz="2400" b="0" dirty="0"/>
              <a:t>лучшие традиции отечественного </a:t>
            </a:r>
          </a:p>
          <a:p>
            <a:pPr marL="0" indent="0"/>
            <a:r>
              <a:rPr lang="ru-RU" sz="2400" b="0" dirty="0"/>
              <a:t>образования»</a:t>
            </a:r>
          </a:p>
          <a:p>
            <a:pPr marL="0" indent="0"/>
            <a:endParaRPr lang="ru-RU" sz="2400" b="0" dirty="0"/>
          </a:p>
          <a:p>
            <a:pPr marL="0" indent="0"/>
            <a:endParaRPr lang="ru-RU" sz="2400" b="0" dirty="0"/>
          </a:p>
          <a:p>
            <a:pPr marL="0" indent="0"/>
            <a:r>
              <a:rPr lang="ru-RU" sz="2400" b="0" dirty="0" err="1"/>
              <a:t>В.В.Путин</a:t>
            </a:r>
            <a:endParaRPr lang="ru-RU" sz="2400" b="0" dirty="0"/>
          </a:p>
          <a:p>
            <a:pPr algn="ctr"/>
            <a:endParaRPr lang="ru-RU" sz="1800" b="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0918" y="539824"/>
            <a:ext cx="2933514" cy="4401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56440" y="5301208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05479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1704" y="5805264"/>
            <a:ext cx="7520940" cy="548640"/>
          </a:xfrm>
        </p:spPr>
        <p:txBody>
          <a:bodyPr/>
          <a:lstStyle/>
          <a:p>
            <a:r>
              <a:rPr lang="ru-RU" dirty="0"/>
              <a:t>Родители и воспитанники </a:t>
            </a:r>
            <a:r>
              <a:rPr lang="ru-RU" dirty="0" smtClean="0"/>
              <a:t>принимают </a:t>
            </a:r>
            <a:r>
              <a:rPr lang="ru-RU" dirty="0"/>
              <a:t>участие в </a:t>
            </a:r>
            <a:r>
              <a:rPr lang="ru-RU" dirty="0" err="1"/>
              <a:t>вебинарах</a:t>
            </a:r>
            <a:r>
              <a:rPr lang="ru-RU" dirty="0"/>
              <a:t> и онлайн – конференциях:</a:t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27448" y="332656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"/>
            </a:pPr>
            <a:r>
              <a:rPr lang="ru-RU" sz="2400" dirty="0" err="1">
                <a:latin typeface="Franklin Gothic Book" panose="020B0503020102020204" pitchFamily="34" charset="0"/>
                <a:ea typeface="Times New Roman" panose="02020603050405020304" pitchFamily="18" charset="0"/>
              </a:rPr>
              <a:t>Вебинар</a:t>
            </a:r>
            <a:r>
              <a:rPr lang="ru-RU" sz="2400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 - открытая онлайн – консультация по теме «Как учитывать особенности развития детей дошкольного возраста в семье»</a:t>
            </a:r>
          </a:p>
          <a:p>
            <a:pPr marL="342900" indent="-342900" algn="just">
              <a:buFont typeface="Wingdings" panose="05000000000000000000" pitchFamily="2" charset="2"/>
              <a:buChar char=""/>
            </a:pPr>
            <a:r>
              <a:rPr lang="ru-RU" sz="2400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Участие в декаде дорожной безопасности детей, в рамках этих мероприятий участвовали в </a:t>
            </a:r>
            <a:r>
              <a:rPr lang="ru-RU" sz="2400" dirty="0" err="1">
                <a:latin typeface="Franklin Gothic Book" panose="020B0503020102020204" pitchFamily="34" charset="0"/>
                <a:ea typeface="Times New Roman" panose="02020603050405020304" pitchFamily="18" charset="0"/>
              </a:rPr>
              <a:t>вебинарах</a:t>
            </a:r>
            <a:r>
              <a:rPr lang="ru-RU" sz="2400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 проекта «Безопасная дорога» «Хорошо ли мы знаем правила безопасности на дорогах?»</a:t>
            </a:r>
          </a:p>
          <a:p>
            <a:pPr marL="342900" indent="-342900" algn="just">
              <a:buFont typeface="Wingdings" panose="05000000000000000000" pitchFamily="2" charset="2"/>
              <a:buChar char=""/>
            </a:pPr>
            <a:r>
              <a:rPr lang="ru-RU" sz="2400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Прошли онлайн – викторины и получили дипломы участников.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2184" y="3429000"/>
            <a:ext cx="1080120" cy="1397855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72464" y="404664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98918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9696" y="5373217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400" b="1" dirty="0"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 принимают активное участие в </a:t>
            </a:r>
            <a:r>
              <a:rPr lang="ru-RU" sz="2400" b="1" dirty="0" err="1"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вебинарах</a:t>
            </a:r>
            <a:r>
              <a:rPr lang="ru-RU" sz="2400" b="1" dirty="0"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онлайн – форумах – конференциях, мастер - классах: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24388" y="188640"/>
            <a:ext cx="80440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"/>
            </a:pPr>
            <a:r>
              <a:rPr lang="ru-RU" sz="2400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Форум «Педагоги России»;</a:t>
            </a:r>
          </a:p>
          <a:p>
            <a:pPr marL="342900" indent="-342900" algn="just">
              <a:buFont typeface="Wingdings" panose="05000000000000000000" pitchFamily="2" charset="2"/>
              <a:buChar char=""/>
            </a:pPr>
            <a:r>
              <a:rPr lang="en-US" sz="2400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VII</a:t>
            </a:r>
            <a:r>
              <a:rPr lang="ru-RU" sz="2400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latin typeface="Franklin Gothic Book" panose="020B0503020102020204" pitchFamily="34" charset="0"/>
                <a:ea typeface="Times New Roman" panose="02020603050405020304" pitchFamily="18" charset="0"/>
              </a:rPr>
              <a:t>Всеросийский</a:t>
            </a:r>
            <a:r>
              <a:rPr lang="ru-RU" sz="2400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 онлайн форум – конференция «Воспитатели России</a:t>
            </a:r>
          </a:p>
          <a:p>
            <a:pPr marL="342900" indent="-342900" algn="just">
              <a:buFont typeface="Wingdings" panose="05000000000000000000" pitchFamily="2" charset="2"/>
              <a:buChar char=""/>
            </a:pPr>
            <a:r>
              <a:rPr lang="ru-RU" sz="2400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мастер – класс «ФГОС ДО. Разработка рабочей программы», </a:t>
            </a:r>
          </a:p>
          <a:p>
            <a:pPr marL="342900" indent="-342900" algn="just">
              <a:buFont typeface="Wingdings" panose="05000000000000000000" pitchFamily="2" charset="2"/>
              <a:buChar char=""/>
            </a:pPr>
            <a:r>
              <a:rPr lang="ru-RU" sz="2400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Всероссийский </a:t>
            </a:r>
            <a:r>
              <a:rPr lang="ru-RU" sz="2400" dirty="0" err="1">
                <a:latin typeface="Franklin Gothic Book" panose="020B0503020102020204" pitchFamily="34" charset="0"/>
                <a:ea typeface="Times New Roman" panose="02020603050405020304" pitchFamily="18" charset="0"/>
              </a:rPr>
              <a:t>учебнго</a:t>
            </a:r>
            <a:r>
              <a:rPr lang="ru-RU" sz="2400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 – методический портал «Педсовет».</a:t>
            </a:r>
          </a:p>
          <a:p>
            <a:pPr marL="342900" indent="-342900" algn="just">
              <a:buFont typeface="Wingdings" panose="05000000000000000000" pitchFamily="2" charset="2"/>
              <a:buChar char=""/>
            </a:pPr>
            <a:r>
              <a:rPr lang="ru-RU" sz="2400" dirty="0" err="1">
                <a:latin typeface="Franklin Gothic Book" panose="020B0503020102020204" pitchFamily="34" charset="0"/>
                <a:ea typeface="Times New Roman" panose="02020603050405020304" pitchFamily="18" charset="0"/>
              </a:rPr>
              <a:t>Вебинар</a:t>
            </a:r>
            <a:r>
              <a:rPr lang="ru-RU" sz="2400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 на педагогическом портале «Солнечный свет»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384" y="3284984"/>
            <a:ext cx="1462489" cy="168586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72464" y="404664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72940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5680" y="5733256"/>
            <a:ext cx="6840760" cy="686976"/>
          </a:xfrm>
        </p:spPr>
        <p:txBody>
          <a:bodyPr/>
          <a:lstStyle/>
          <a:p>
            <a:pPr algn="ctr"/>
            <a:r>
              <a:rPr lang="ru-RU" sz="2400" dirty="0"/>
              <a:t>Педагоги проходят курсы повышения квалификации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7528" y="27520"/>
            <a:ext cx="7876356" cy="3483725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ru-RU" b="0" dirty="0" smtClean="0"/>
          </a:p>
          <a:p>
            <a:pPr lvl="0">
              <a:buFont typeface="Wingdings" panose="05000000000000000000" pitchFamily="2" charset="2"/>
              <a:buChar char="ü"/>
            </a:pPr>
            <a:r>
              <a:rPr lang="ru-RU" sz="2400" b="0" dirty="0"/>
              <a:t>Всероссийский </a:t>
            </a:r>
            <a:r>
              <a:rPr lang="ru-RU" sz="2400" b="0" dirty="0" err="1"/>
              <a:t>учебно</a:t>
            </a:r>
            <a:r>
              <a:rPr lang="ru-RU" sz="2400" b="0" dirty="0"/>
              <a:t> – методический портал «Педсовет»,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sz="2400" b="0" dirty="0"/>
              <a:t>Онлайн – курс по ИКТ для педагогов «Как использовать онлайн – серверы в дистанционной работе в школе или ДОУ»,</a:t>
            </a:r>
          </a:p>
          <a:p>
            <a:pPr lvl="0"/>
            <a:r>
              <a:rPr lang="ru-RU" sz="2400" b="0" dirty="0"/>
              <a:t>Повышение квалификации. 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sz="2400" b="0" dirty="0"/>
              <a:t>ООО «Центр непрерывного образования и инноваций»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sz="2400" b="0" dirty="0"/>
              <a:t>Фестиваль дошкольного образования «Воспитатели России»</a:t>
            </a:r>
          </a:p>
          <a:p>
            <a:pPr>
              <a:buFont typeface="Arial" panose="020B0604020202020204" pitchFamily="34" charset="0"/>
              <a:buChar char="•"/>
            </a:pPr>
            <a:endParaRPr lang="ru-RU" b="0" dirty="0" smtClean="0"/>
          </a:p>
          <a:p>
            <a:pPr>
              <a:buFont typeface="Arial" panose="020B0604020202020204" pitchFamily="34" charset="0"/>
              <a:buChar char="•"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368" y="3356992"/>
            <a:ext cx="1484784" cy="1484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72464" y="404664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0933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9517846">
            <a:off x="2739704" y="2149842"/>
            <a:ext cx="54543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ОРГАНИЗАЦИЯ РОДИТЕЛЬСКИХ ГРУПП</a:t>
            </a:r>
            <a:r>
              <a:rPr lang="ru-RU" sz="1600" b="1" dirty="0"/>
              <a:t/>
            </a:r>
            <a:br>
              <a:rPr lang="ru-RU" sz="1600" b="1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28048" y="2492897"/>
            <a:ext cx="372616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Педагоги всех возрастных групп организовали в социальных сетях родительские группы.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799856" y="4559280"/>
            <a:ext cx="2196948" cy="646331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 err="1"/>
              <a:t>WhatsApp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007766" y="4414937"/>
            <a:ext cx="1440160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Viber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231905" y="5349410"/>
            <a:ext cx="2019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/>
              <a:t>ВКонтакт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105864" y="5445225"/>
            <a:ext cx="2148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Instagram</a:t>
            </a:r>
            <a:endParaRPr lang="ru-RU" sz="3600" b="1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368" y="332656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52508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9563041">
            <a:off x="3754724" y="2563335"/>
            <a:ext cx="64068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Участие в акциях посвященных 75 – ю Дню Победы</a:t>
            </a:r>
            <a:r>
              <a:rPr lang="ru-RU" sz="1600" b="1" dirty="0"/>
              <a:t/>
            </a:r>
            <a:br>
              <a:rPr lang="ru-RU" sz="1600" b="1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28048" y="2492896"/>
            <a:ext cx="37261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/>
            </a:r>
            <a:br>
              <a:rPr lang="ru-RU" sz="2400" b="1" dirty="0"/>
            </a:b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401529" y="404665"/>
            <a:ext cx="3500510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>
                <a:hlinkClick r:id="rId2"/>
              </a:rPr>
              <a:t>#окна победы</a:t>
            </a:r>
            <a:endParaRPr lang="ru-RU" dirty="0"/>
          </a:p>
          <a:p>
            <a:endParaRPr lang="ru-RU" dirty="0"/>
          </a:p>
          <a:p>
            <a:r>
              <a:rPr lang="ru-RU" sz="2400" b="1" u="sng" dirty="0">
                <a:hlinkClick r:id="rId3"/>
              </a:rPr>
              <a:t>#75ПОБЕДЕ</a:t>
            </a:r>
            <a:r>
              <a:rPr lang="ru-RU" sz="2400" b="1" dirty="0"/>
              <a:t> </a:t>
            </a:r>
          </a:p>
          <a:p>
            <a:endParaRPr lang="ru-RU" sz="2400" b="1" dirty="0"/>
          </a:p>
          <a:p>
            <a:r>
              <a:rPr lang="ru-RU" sz="2400" b="1" u="sng" dirty="0">
                <a:hlinkClick r:id="rId4"/>
              </a:rPr>
              <a:t>#</a:t>
            </a:r>
            <a:r>
              <a:rPr lang="ru-RU" sz="2400" b="1" u="sng" dirty="0" err="1">
                <a:hlinkClick r:id="rId4"/>
              </a:rPr>
              <a:t>Георгиевская_ленточка</a:t>
            </a:r>
            <a:endParaRPr lang="ru-RU" sz="2400" b="1" u="sng" dirty="0"/>
          </a:p>
          <a:p>
            <a:endParaRPr lang="ru-RU" sz="2400" b="1" u="sng" dirty="0"/>
          </a:p>
          <a:p>
            <a:r>
              <a:rPr lang="ru-RU" sz="2400" b="1" u="sng" dirty="0">
                <a:hlinkClick r:id="rId5"/>
              </a:rPr>
              <a:t>2020.polkrf.ru</a:t>
            </a:r>
            <a:r>
              <a:rPr lang="ru-RU" sz="2400" b="1" dirty="0"/>
              <a:t>.</a:t>
            </a:r>
          </a:p>
          <a:p>
            <a:endParaRPr lang="ru-RU" sz="2400" b="1" dirty="0"/>
          </a:p>
          <a:p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6240" y="3773615"/>
            <a:ext cx="1868078" cy="2643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72464" y="404664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1893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9536" y="877362"/>
            <a:ext cx="7948364" cy="3919790"/>
          </a:xfrm>
        </p:spPr>
        <p:txBody>
          <a:bodyPr>
            <a:normAutofit/>
          </a:bodyPr>
          <a:lstStyle/>
          <a:p>
            <a:r>
              <a:rPr lang="ru-RU" b="0" dirty="0" smtClean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11825" y="5733257"/>
            <a:ext cx="2945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Акция </a:t>
            </a:r>
            <a:r>
              <a:rPr lang="en-US" sz="2400" b="1" dirty="0"/>
              <a:t>#</a:t>
            </a:r>
            <a:r>
              <a:rPr lang="ru-RU" sz="2400" b="1" dirty="0"/>
              <a:t>окна победы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552" y="0"/>
            <a:ext cx="8124056" cy="507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72464" y="404664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07322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9536" y="877362"/>
            <a:ext cx="7948364" cy="3919790"/>
          </a:xfrm>
        </p:spPr>
        <p:txBody>
          <a:bodyPr>
            <a:normAutofit/>
          </a:bodyPr>
          <a:lstStyle/>
          <a:p>
            <a:r>
              <a:rPr lang="ru-RU" b="0" dirty="0" smtClean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11825" y="5733257"/>
            <a:ext cx="2762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Акция </a:t>
            </a:r>
            <a:r>
              <a:rPr lang="en-US" sz="2400" b="1" dirty="0"/>
              <a:t>#</a:t>
            </a:r>
            <a:r>
              <a:rPr lang="ru-RU" sz="2400" b="1" dirty="0"/>
              <a:t>75ПОБЕДЕ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0"/>
            <a:ext cx="806489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72464" y="404664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15964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9536" y="877362"/>
            <a:ext cx="7948364" cy="3919790"/>
          </a:xfrm>
        </p:spPr>
        <p:txBody>
          <a:bodyPr>
            <a:normAutofit/>
          </a:bodyPr>
          <a:lstStyle/>
          <a:p>
            <a:r>
              <a:rPr lang="ru-RU" b="0" dirty="0" smtClean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11824" y="5733257"/>
            <a:ext cx="3915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Акция </a:t>
            </a:r>
            <a:r>
              <a:rPr lang="en-US" sz="2400" b="1" dirty="0"/>
              <a:t>#</a:t>
            </a:r>
            <a:r>
              <a:rPr lang="ru-RU" sz="2400" b="1" dirty="0"/>
              <a:t>Георгиевская лента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0"/>
            <a:ext cx="8243392" cy="51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72464" y="404664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525634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9536" y="877362"/>
            <a:ext cx="7948364" cy="3919790"/>
          </a:xfrm>
        </p:spPr>
        <p:txBody>
          <a:bodyPr>
            <a:normAutofit/>
          </a:bodyPr>
          <a:lstStyle/>
          <a:p>
            <a:r>
              <a:rPr lang="ru-RU" b="0" dirty="0" smtClean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11824" y="5733257"/>
            <a:ext cx="3054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Акция </a:t>
            </a:r>
            <a:r>
              <a:rPr lang="en-US" sz="2400" b="1" dirty="0"/>
              <a:t>#</a:t>
            </a:r>
            <a:r>
              <a:rPr lang="ru-RU" sz="2400" b="1" dirty="0"/>
              <a:t>2020</a:t>
            </a:r>
            <a:r>
              <a:rPr lang="en-US" sz="2400" b="1" dirty="0"/>
              <a:t>polkrf.ru</a:t>
            </a:r>
            <a:endParaRPr lang="ru-RU" sz="24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1504" y="0"/>
            <a:ext cx="8171384" cy="510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72464" y="404664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91477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9536" y="877362"/>
            <a:ext cx="7948364" cy="3919790"/>
          </a:xfrm>
        </p:spPr>
        <p:txBody>
          <a:bodyPr>
            <a:normAutofit/>
          </a:bodyPr>
          <a:lstStyle/>
          <a:p>
            <a:r>
              <a:rPr lang="ru-RU" b="0" dirty="0" smtClean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11825" y="5733257"/>
            <a:ext cx="4667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Сообщения и рассказы о близких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9496" y="0"/>
            <a:ext cx="8136294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72464" y="404664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08872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91544" y="980728"/>
            <a:ext cx="4536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ea typeface="Calibri" panose="020F0502020204030204" pitchFamily="34" charset="0"/>
              </a:rPr>
              <a:t>Ребенок – это маленький исследователь, он активно развивается и, играя, познает мир.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8008" y="1840927"/>
            <a:ext cx="4192706" cy="30878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00456" y="5229200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94890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9192218">
            <a:off x="3754724" y="2809557"/>
            <a:ext cx="640682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/>
            </a:r>
            <a:br>
              <a:rPr lang="ru-RU" sz="1600" b="1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28048" y="2492896"/>
            <a:ext cx="37261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/>
            </a:r>
            <a:br>
              <a:rPr lang="ru-RU" sz="2400" b="1" dirty="0"/>
            </a:b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401530" y="404665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/>
          </a:p>
          <a:p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 rot="19576683">
            <a:off x="3821221" y="2262065"/>
            <a:ext cx="3913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Сотрудничество с социумом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23993" y="3117332"/>
            <a:ext cx="43924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Краеведческим музеем «Наследие» </a:t>
            </a:r>
            <a:r>
              <a:rPr lang="ru-RU" sz="2400" dirty="0" err="1"/>
              <a:t>Чечеульская</a:t>
            </a:r>
            <a:r>
              <a:rPr lang="ru-RU" sz="2400" dirty="0"/>
              <a:t> СОШ.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err="1"/>
              <a:t>Чечеульской</a:t>
            </a:r>
            <a:r>
              <a:rPr lang="ru-RU" sz="2400" dirty="0"/>
              <a:t> библиотекой,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Школой раннего патриотического воспитания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err="1"/>
              <a:t>Ресурсно</a:t>
            </a:r>
            <a:r>
              <a:rPr lang="ru-RU" sz="2400" dirty="0"/>
              <a:t> – методическим центром «Дом офицеров»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8236" y="488682"/>
            <a:ext cx="2256288" cy="149395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72464" y="404664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811155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9536" y="877362"/>
            <a:ext cx="7948364" cy="3919790"/>
          </a:xfrm>
        </p:spPr>
        <p:txBody>
          <a:bodyPr>
            <a:normAutofit/>
          </a:bodyPr>
          <a:lstStyle/>
          <a:p>
            <a:r>
              <a:rPr lang="ru-RU" b="0" dirty="0" smtClean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51784" y="5661249"/>
            <a:ext cx="4659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Краевая акция «Письмо солдату»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0"/>
            <a:ext cx="8171384" cy="510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72464" y="404664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16700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9536" y="877362"/>
            <a:ext cx="7948364" cy="3919790"/>
          </a:xfrm>
        </p:spPr>
        <p:txBody>
          <a:bodyPr>
            <a:normAutofit/>
          </a:bodyPr>
          <a:lstStyle/>
          <a:p>
            <a:r>
              <a:rPr lang="ru-RU" b="0" dirty="0" smtClean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19937" y="5661249"/>
            <a:ext cx="2831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Акция «Моя Россия»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552" y="0"/>
            <a:ext cx="8136294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72464" y="404664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96400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4296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9536" y="877362"/>
            <a:ext cx="7948364" cy="3919790"/>
          </a:xfrm>
        </p:spPr>
        <p:txBody>
          <a:bodyPr>
            <a:normAutofit/>
          </a:bodyPr>
          <a:lstStyle/>
          <a:p>
            <a:r>
              <a:rPr lang="ru-RU" b="0" dirty="0" smtClean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19936" y="5661249"/>
            <a:ext cx="3107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Акция «Свеча памяти»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0"/>
            <a:ext cx="7908032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72464" y="404664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666263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9536" y="877362"/>
            <a:ext cx="7948364" cy="3919790"/>
          </a:xfrm>
        </p:spPr>
        <p:txBody>
          <a:bodyPr>
            <a:normAutofit/>
          </a:bodyPr>
          <a:lstStyle/>
          <a:p>
            <a:r>
              <a:rPr lang="ru-RU" b="0" dirty="0" smtClean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19937" y="5661249"/>
            <a:ext cx="3094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Флэш-моб «Наш флаг»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4" y="0"/>
            <a:ext cx="8171384" cy="510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72464" y="404664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80092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54724" y="2809557"/>
            <a:ext cx="640682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/>
            </a:r>
            <a:br>
              <a:rPr lang="ru-RU" sz="1600" b="1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84032" y="2492896"/>
            <a:ext cx="41044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Участилась активность родителей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Проделанная работа позволит легче и качественнее начать работу после окончания периода самоизоляции.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Пересмотрена работа с детьми, которые по каким – то причинам не могут посещать детский сад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01530" y="404665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/>
          </a:p>
          <a:p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 rot="19456333">
            <a:off x="2872999" y="2886500"/>
            <a:ext cx="4392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/>
              <a:t>Результаты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2988" y="662386"/>
            <a:ext cx="2462113" cy="1988840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72464" y="404664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87308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3753" y="17957"/>
            <a:ext cx="4675245" cy="4973925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00456" y="5373216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855353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5520" y="188641"/>
            <a:ext cx="41764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Дистанционное образование детей дошкольного возраста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– образование на расстоянии без непосредственного контакта с педагогом и другими детьми посредствам информационно – коммуникативных технологий, которое дает возможность самостоятельной работы родителей и их детей по усвоению учебного материала.</a:t>
            </a:r>
          </a:p>
        </p:txBody>
      </p:sp>
      <p:pic>
        <p:nvPicPr>
          <p:cNvPr id="3" name="Рисунок 2" descr="C:\Documents and Settings\Admin.MICROSOF-D96E62\Рабочий стол\IMG-20200518-WA00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2304" y="332656"/>
            <a:ext cx="291465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28448" y="5229200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74146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507430">
            <a:off x="1046573" y="1576104"/>
            <a:ext cx="6949440" cy="1089427"/>
          </a:xfrm>
        </p:spPr>
        <p:txBody>
          <a:bodyPr/>
          <a:lstStyle/>
          <a:p>
            <a:r>
              <a:rPr lang="ru-RU" dirty="0" smtClean="0"/>
              <a:t>Цель дистанционного образования дошкольников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/>
            <a:endParaRPr lang="ru-RU" sz="1600" b="0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0" dirty="0"/>
              <a:t>оказание педагогической поддержки родителям в удаленном доступе,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0" dirty="0"/>
              <a:t>помощь в подборе актуальной информации,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0" dirty="0"/>
              <a:t>вовлечь родителей в учебный процесс,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0" dirty="0"/>
              <a:t> дать возможность продуктивно проводить досуг с детьми.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1600" b="0" dirty="0"/>
          </a:p>
          <a:p>
            <a:pPr>
              <a:buFont typeface="Wingdings" panose="05000000000000000000" pitchFamily="2" charset="2"/>
              <a:buChar char="ü"/>
            </a:pPr>
            <a:endParaRPr lang="ru-RU" sz="1600" b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19571549">
            <a:off x="1730605" y="2253385"/>
            <a:ext cx="7726347" cy="623314"/>
          </a:xfrm>
        </p:spPr>
        <p:txBody>
          <a:bodyPr>
            <a:normAutofit/>
          </a:bodyPr>
          <a:lstStyle/>
          <a:p>
            <a:r>
              <a:rPr lang="ru-RU" sz="2400" dirty="0"/>
              <a:t>Для родителей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3352" y="260648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844098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458766">
            <a:off x="1046573" y="1576104"/>
            <a:ext cx="6949440" cy="1089427"/>
          </a:xfrm>
        </p:spPr>
        <p:txBody>
          <a:bodyPr/>
          <a:lstStyle/>
          <a:p>
            <a:r>
              <a:rPr lang="ru-RU" dirty="0" smtClean="0"/>
              <a:t>Цель дистанционного образования дошкольников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/>
            <a:endParaRPr lang="ru-RU" sz="1600" b="0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0" dirty="0"/>
              <a:t>предоставление детям возможности получить необходимые знания в период самоизоляции на дому.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19580367">
            <a:off x="1730605" y="2253385"/>
            <a:ext cx="7726347" cy="623314"/>
          </a:xfrm>
        </p:spPr>
        <p:txBody>
          <a:bodyPr>
            <a:normAutofit/>
          </a:bodyPr>
          <a:lstStyle/>
          <a:p>
            <a:r>
              <a:rPr lang="ru-RU" sz="2400" dirty="0"/>
              <a:t>Для детей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3352" y="404664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58123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 txBox="1">
            <a:spLocks noGrp="1"/>
          </p:cNvSpPr>
          <p:nvPr>
            <p:ph type="title"/>
          </p:nvPr>
        </p:nvSpPr>
        <p:spPr>
          <a:xfrm>
            <a:off x="2279576" y="448152"/>
            <a:ext cx="7520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дистанционные образовательные технологии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31504" y="112474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Franklin Gothic Book" panose="020B0503020102020204" pitchFamily="34" charset="0"/>
                <a:ea typeface="Calibri" panose="020F0502020204030204" pitchFamily="34" charset="0"/>
              </a:rPr>
              <a:t>Это образовательные технологии, реализуемые в основном с применением информационно-телекоммуникационных сетей при опосредованном (на расстоянии) взаимодействии обучающихся и педагогических работников. </a:t>
            </a:r>
            <a:endParaRPr lang="ru-RU" sz="2400" dirty="0">
              <a:latin typeface="Franklin Gothic Book" panose="020B0503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0016" y="5661248"/>
            <a:ext cx="4050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Федеральный закон «Об образовании</a:t>
            </a:r>
            <a:r>
              <a:rPr lang="ru-RU" dirty="0"/>
              <a:t>»</a:t>
            </a:r>
            <a:endParaRPr lang="ru-RU" b="1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00456" y="260648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4383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523195">
            <a:off x="2429750" y="1602060"/>
            <a:ext cx="5212080" cy="1089427"/>
          </a:xfrm>
        </p:spPr>
        <p:txBody>
          <a:bodyPr/>
          <a:lstStyle/>
          <a:p>
            <a:r>
              <a:rPr lang="ru-RU" dirty="0" smtClean="0"/>
              <a:t>Особенности дистанционного образования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73553" y="2618913"/>
            <a:ext cx="3807779" cy="145816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0" dirty="0"/>
              <a:t>Мотивация.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0" dirty="0"/>
              <a:t>Способность к самообразованию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6118" y="4365105"/>
            <a:ext cx="2260848" cy="2146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1344" y="116632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0993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512173">
            <a:off x="2357744" y="1764743"/>
            <a:ext cx="5212080" cy="1089427"/>
          </a:xfrm>
        </p:spPr>
        <p:txBody>
          <a:bodyPr/>
          <a:lstStyle/>
          <a:p>
            <a:r>
              <a:rPr lang="ru-RU" dirty="0" smtClean="0"/>
              <a:t>Преимущества дистанционной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73552" y="2618913"/>
            <a:ext cx="4142928" cy="4050447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0" dirty="0"/>
              <a:t>Выбор оптимального режима образовательной деятельности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0" dirty="0"/>
              <a:t>Индивидуальный подход к ребенку с учетом его способностей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0" dirty="0"/>
              <a:t>Ребенок не привязан к определенному месту</a:t>
            </a:r>
          </a:p>
          <a:p>
            <a:pPr marL="0" indent="0"/>
            <a:endParaRPr lang="ru-RU" sz="2400" b="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360" y="188640"/>
            <a:ext cx="1738534" cy="125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46511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602</TotalTime>
  <Words>762</Words>
  <Application>Microsoft Office PowerPoint</Application>
  <PresentationFormat>Произвольный</PresentationFormat>
  <Paragraphs>130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Углы</vt:lpstr>
      <vt:lpstr>Применение дистанционных технологий в современном ДОУ.</vt:lpstr>
      <vt:lpstr>Слайд 2</vt:lpstr>
      <vt:lpstr>Слайд 3</vt:lpstr>
      <vt:lpstr>Слайд 4</vt:lpstr>
      <vt:lpstr>Цель дистанционного образования дошкольников </vt:lpstr>
      <vt:lpstr>Цель дистанционного образования дошкольников </vt:lpstr>
      <vt:lpstr>дистанционные образовательные технологии</vt:lpstr>
      <vt:lpstr>Особенности дистанционного образования </vt:lpstr>
      <vt:lpstr>Преимущества дистанционной работы</vt:lpstr>
      <vt:lpstr>Минусы в дистанционной работе</vt:lpstr>
      <vt:lpstr>Слайд 11</vt:lpstr>
      <vt:lpstr>Наша задача</vt:lpstr>
      <vt:lpstr>Создан раздел «Чем занять ребенка во время карантина»</vt:lpstr>
      <vt:lpstr>Слайд 14</vt:lpstr>
      <vt:lpstr>Слайд 15</vt:lpstr>
      <vt:lpstr>Слайд 16</vt:lpstr>
      <vt:lpstr>Слайд 17</vt:lpstr>
      <vt:lpstr>Слайд 18</vt:lpstr>
      <vt:lpstr>Участие педагогов в конкурсах </vt:lpstr>
      <vt:lpstr>Родители и воспитанники принимают участие в вебинарах и онлайн – конференциях: </vt:lpstr>
      <vt:lpstr>Слайд 21</vt:lpstr>
      <vt:lpstr>Педагоги проходят курсы повышения квалификации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Дистанционное обучение в ДОУ</dc:title>
  <dc:creator>USER</dc:creator>
  <cp:lastModifiedBy>Admin</cp:lastModifiedBy>
  <cp:revision>53</cp:revision>
  <dcterms:created xsi:type="dcterms:W3CDTF">2020-05-15T15:49:16Z</dcterms:created>
  <dcterms:modified xsi:type="dcterms:W3CDTF">2020-08-19T03:57:10Z</dcterms:modified>
</cp:coreProperties>
</file>