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5"/>
  </p:notesMasterIdLst>
  <p:sldIdLst>
    <p:sldId id="256" r:id="rId2"/>
    <p:sldId id="278" r:id="rId3"/>
    <p:sldId id="267" r:id="rId4"/>
    <p:sldId id="279" r:id="rId5"/>
    <p:sldId id="275" r:id="rId6"/>
    <p:sldId id="280" r:id="rId7"/>
    <p:sldId id="266" r:id="rId8"/>
    <p:sldId id="268" r:id="rId9"/>
    <p:sldId id="263" r:id="rId10"/>
    <p:sldId id="277" r:id="rId11"/>
    <p:sldId id="281" r:id="rId12"/>
    <p:sldId id="261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  <a:srgbClr val="3333CC"/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6" autoAdjust="0"/>
    <p:restoredTop sz="94737" autoAdjust="0"/>
  </p:normalViewPr>
  <p:slideViewPr>
    <p:cSldViewPr>
      <p:cViewPr varScale="1">
        <p:scale>
          <a:sx n="69" d="100"/>
          <a:sy n="69" d="100"/>
        </p:scale>
        <p:origin x="12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EADCC93-7321-4D29-BFD7-240FF5ACDF2B}" type="datetimeFigureOut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D02CFEA-0F3F-4D26-BDDC-8DD110253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6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2CFEA-0F3F-4D26-BDDC-8DD11025323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3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3E894-ADDD-497B-B40E-3323FC7A54B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52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0DF30-D840-473B-B1C8-1B42F6BCE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38E6A-890A-4A75-94A7-F581EC218C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18554-DEC3-431E-A10C-365EB2D13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2DB04-C0C3-41E5-9FA9-1B5A20AF3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88D6F-4CDA-4689-AB23-A65E68200E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46B0E1A-5F80-4D7F-93C4-F00B1ABF3B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C0A04-10BA-4C09-A1EB-5D3FEE61C6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83100-D425-4B18-8ABA-367802D002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42B55-396C-48AC-93DD-EA1660C472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E1C5D-7B12-4D2E-B7C9-BFF044A050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83C86-8B22-44C7-AA11-49B22D02F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3313B-FD2E-4923-91F9-2540534860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353DE25-53EA-4BD4-9ABA-1FDAA3FD7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642918"/>
            <a:ext cx="8568952" cy="26416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4400" dirty="0">
                <a:solidFill>
                  <a:schemeClr val="bg1"/>
                </a:solidFill>
                <a:latin typeface="+mj-lt"/>
                <a:cs typeface="Aharoni" pitchFamily="2" charset="-79"/>
              </a:rPr>
              <a:t>Мастер-класс</a:t>
            </a:r>
            <a:br>
              <a:rPr lang="ru-RU" sz="4400" dirty="0">
                <a:solidFill>
                  <a:schemeClr val="bg1"/>
                </a:solidFill>
                <a:latin typeface="+mj-lt"/>
                <a:cs typeface="Aharoni" pitchFamily="2" charset="-79"/>
              </a:rPr>
            </a:br>
            <a:r>
              <a:rPr lang="ru-RU" sz="4400" dirty="0">
                <a:solidFill>
                  <a:schemeClr val="bg1"/>
                </a:solidFill>
                <a:latin typeface="+mj-lt"/>
                <a:cs typeface="Aharoni" pitchFamily="2" charset="-79"/>
              </a:rPr>
              <a:t>Применение Су-</a:t>
            </a:r>
            <a:r>
              <a:rPr lang="ru-RU" sz="4400" dirty="0" err="1">
                <a:solidFill>
                  <a:schemeClr val="bg1"/>
                </a:solidFill>
                <a:latin typeface="+mj-lt"/>
                <a:cs typeface="Aharoni" pitchFamily="2" charset="-79"/>
              </a:rPr>
              <a:t>Джок</a:t>
            </a:r>
            <a:r>
              <a:rPr lang="ru-RU" sz="4400" dirty="0">
                <a:solidFill>
                  <a:schemeClr val="bg1"/>
                </a:solidFill>
                <a:latin typeface="+mj-lt"/>
                <a:cs typeface="Aharoni" pitchFamily="2" charset="-79"/>
              </a:rPr>
              <a:t> терапии</a:t>
            </a:r>
            <a:br>
              <a:rPr lang="ru-RU" sz="4400" dirty="0">
                <a:solidFill>
                  <a:schemeClr val="bg1"/>
                </a:solidFill>
                <a:latin typeface="+mj-lt"/>
                <a:cs typeface="Aharoni" pitchFamily="2" charset="-79"/>
              </a:rPr>
            </a:br>
            <a:r>
              <a:rPr lang="ru-RU" sz="4400" dirty="0">
                <a:solidFill>
                  <a:schemeClr val="bg1"/>
                </a:solidFill>
                <a:latin typeface="+mj-lt"/>
                <a:cs typeface="Aharoni" pitchFamily="2" charset="-79"/>
              </a:rPr>
              <a:t>«Пальчики играют – </a:t>
            </a:r>
            <a:br>
              <a:rPr lang="ru-RU" sz="4400" dirty="0">
                <a:solidFill>
                  <a:schemeClr val="bg1"/>
                </a:solidFill>
                <a:latin typeface="+mj-lt"/>
                <a:cs typeface="Aharoni" pitchFamily="2" charset="-79"/>
              </a:rPr>
            </a:br>
            <a:r>
              <a:rPr lang="ru-RU" sz="4400" dirty="0">
                <a:solidFill>
                  <a:schemeClr val="bg1"/>
                </a:solidFill>
                <a:latin typeface="+mj-lt"/>
                <a:cs typeface="Aharoni" pitchFamily="2" charset="-79"/>
              </a:rPr>
              <a:t>здоровье и речь нам развивают</a:t>
            </a:r>
            <a:r>
              <a:rPr lang="ru-RU" sz="4400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»</a:t>
            </a:r>
            <a:r>
              <a:rPr lang="ru-RU" sz="4400" dirty="0" smtClean="0">
                <a:solidFill>
                  <a:schemeClr val="bg1"/>
                </a:solidFill>
                <a:effectLst/>
                <a:latin typeface="+mj-lt"/>
                <a:cs typeface="Aharoni" pitchFamily="2" charset="-79"/>
              </a:rPr>
              <a:t>» </a:t>
            </a:r>
            <a:endParaRPr lang="ru-RU" sz="4400" dirty="0">
              <a:solidFill>
                <a:schemeClr val="bg1"/>
              </a:solidFill>
              <a:effectLst/>
              <a:latin typeface="+mj-lt"/>
              <a:cs typeface="Aharoni" pitchFamily="2" charset="-79"/>
            </a:endParaRPr>
          </a:p>
          <a:p>
            <a:pPr>
              <a:defRPr/>
            </a:pPr>
            <a:endParaRPr lang="ru-RU" sz="48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203849" y="3929066"/>
            <a:ext cx="3384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latin typeface="Arial" charset="0"/>
                <a:cs typeface="Aharoni" pitchFamily="2" charset="-79"/>
              </a:rPr>
              <a:t>Воспитатели группы </a:t>
            </a:r>
            <a:r>
              <a:rPr lang="ru-RU" sz="2400" i="1" dirty="0" err="1" smtClean="0">
                <a:solidFill>
                  <a:schemeClr val="bg1"/>
                </a:solidFill>
                <a:latin typeface="Arial" charset="0"/>
                <a:cs typeface="Aharoni" pitchFamily="2" charset="-79"/>
              </a:rPr>
              <a:t>Щурик</a:t>
            </a:r>
            <a:r>
              <a:rPr lang="ru-RU" sz="2400" i="1" dirty="0" smtClean="0">
                <a:solidFill>
                  <a:schemeClr val="bg1"/>
                </a:solidFill>
                <a:latin typeface="Arial" charset="0"/>
                <a:cs typeface="Aharoni" pitchFamily="2" charset="-79"/>
              </a:rPr>
              <a:t> Ю.В.</a:t>
            </a:r>
          </a:p>
          <a:p>
            <a:pPr algn="ctr"/>
            <a:r>
              <a:rPr lang="ru-RU" sz="2400" i="1" dirty="0" err="1" smtClean="0">
                <a:solidFill>
                  <a:schemeClr val="bg1"/>
                </a:solidFill>
                <a:latin typeface="Arial" charset="0"/>
                <a:cs typeface="Aharoni" pitchFamily="2" charset="-79"/>
              </a:rPr>
              <a:t>Челазнова</a:t>
            </a:r>
            <a:r>
              <a:rPr lang="ru-RU" sz="2400" i="1" dirty="0" smtClean="0">
                <a:solidFill>
                  <a:schemeClr val="bg1"/>
                </a:solidFill>
                <a:latin typeface="Arial" charset="0"/>
                <a:cs typeface="Aharoni" pitchFamily="2" charset="-79"/>
              </a:rPr>
              <a:t> О.Б.</a:t>
            </a:r>
            <a:endParaRPr lang="ru-RU" sz="2400" i="1" dirty="0">
              <a:solidFill>
                <a:schemeClr val="bg1"/>
              </a:solidFill>
              <a:latin typeface="Arial" charset="0"/>
              <a:cs typeface="Aharoni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196" y="4253210"/>
            <a:ext cx="2699792" cy="25747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6100" y="14338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 </a:t>
            </a:r>
            <a:endParaRPr lang="ru-RU" sz="2000" i="1" dirty="0">
              <a:solidFill>
                <a:srgbClr val="002060"/>
              </a:solidFill>
              <a:latin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i="1" dirty="0">
                <a:solidFill>
                  <a:srgbClr val="002060"/>
                </a:solidFill>
                <a:latin typeface="+mj-lt"/>
              </a:rPr>
              <a:t>Известно, что речь – это результат согласованной деятельности многих областей головного мозга. Анатомически речевая область расположена рядом с двигательной и формируется под влиянием импульсов, поступающих от пальцев рук. Поэтому, массажируя их, ребенок развивает не только пальчиковую моторику, ловкость и координацию движений, но и активизирует словарь, развивает чувство ритма, речь, в целом.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1062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5" y="359277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107504" y="414448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414448"/>
            <a:ext cx="871296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Самые распространённые упражнения с </a:t>
            </a:r>
            <a:r>
              <a:rPr lang="ru-RU" sz="2800" b="1" i="1" dirty="0" smtClean="0">
                <a:solidFill>
                  <a:schemeClr val="bg1"/>
                </a:solidFill>
              </a:rPr>
              <a:t>                      мячиком </a:t>
            </a:r>
            <a:r>
              <a:rPr lang="ru-RU" sz="2800" b="1" i="1" dirty="0">
                <a:solidFill>
                  <a:schemeClr val="bg1"/>
                </a:solidFill>
              </a:rPr>
              <a:t>су—</a:t>
            </a:r>
            <a:r>
              <a:rPr lang="ru-RU" sz="2800" b="1" i="1" dirty="0" err="1">
                <a:solidFill>
                  <a:schemeClr val="bg1"/>
                </a:solidFill>
              </a:rPr>
              <a:t>джок</a:t>
            </a:r>
            <a:r>
              <a:rPr lang="ru-RU" sz="2800" b="1" i="1" dirty="0">
                <a:solidFill>
                  <a:schemeClr val="bg1"/>
                </a:solidFill>
              </a:rPr>
              <a:t>:</a:t>
            </a:r>
          </a:p>
          <a:p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-Раскатывание мячика в ладошках прямыми движениями.</a:t>
            </a:r>
          </a:p>
          <a:p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- Катать мячик от кончиков пальчиков к запястью;</a:t>
            </a:r>
          </a:p>
          <a:p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-Катать мячик круговыми движения.</a:t>
            </a:r>
          </a:p>
          <a:p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-Прокручивание мячика в пальчиках от себя к себе.</a:t>
            </a:r>
          </a:p>
          <a:p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-Сжимание мяча пальчиками, </a:t>
            </a:r>
          </a:p>
          <a:p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-Сжимать мячик ладошкам.</a:t>
            </a:r>
          </a:p>
          <a:p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-Перебрасывание из ладошки в ладошку</a:t>
            </a:r>
          </a:p>
          <a:p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- Подбрасывать и ловить мячик;</a:t>
            </a:r>
          </a:p>
          <a:p>
            <a:r>
              <a:rPr lang="ru-RU" sz="2800" i="1" dirty="0">
                <a:solidFill>
                  <a:schemeClr val="bg2">
                    <a:lumMod val="25000"/>
                  </a:schemeClr>
                </a:solidFill>
              </a:rPr>
              <a:t>- Перебирать мячик пальчиками;</a:t>
            </a:r>
          </a:p>
        </p:txBody>
      </p:sp>
    </p:spTree>
    <p:extLst>
      <p:ext uri="{BB962C8B-B14F-4D97-AF65-F5344CB8AC3E}">
        <p14:creationId xmlns:p14="http://schemas.microsoft.com/office/powerpoint/2010/main" val="13198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Д</a:t>
            </a:r>
            <a:r>
              <a:rPr lang="ru-RU" sz="4000" dirty="0" smtClean="0">
                <a:solidFill>
                  <a:schemeClr val="bg1"/>
                </a:solidFill>
              </a:rPr>
              <a:t>остоинствами </a:t>
            </a:r>
            <a:r>
              <a:rPr lang="ru-RU" sz="4000" dirty="0">
                <a:solidFill>
                  <a:schemeClr val="bg1"/>
                </a:solidFill>
              </a:rPr>
              <a:t>Су – </a:t>
            </a:r>
            <a:r>
              <a:rPr lang="ru-RU" sz="4000" dirty="0" err="1">
                <a:solidFill>
                  <a:schemeClr val="bg1"/>
                </a:solidFill>
              </a:rPr>
              <a:t>Джок</a:t>
            </a:r>
            <a:r>
              <a:rPr lang="ru-RU" sz="4000" dirty="0">
                <a:solidFill>
                  <a:schemeClr val="bg1"/>
                </a:solidFill>
              </a:rPr>
              <a:t> терапии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7638"/>
            <a:ext cx="9144000" cy="47767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  <a:latin typeface="+mj-lt"/>
              </a:rPr>
              <a:t>Высокая эффективность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+mj-lt"/>
              </a:rPr>
              <a:t>–</a:t>
            </a:r>
            <a:r>
              <a:rPr lang="ru-RU" i="1" dirty="0" smtClean="0">
                <a:effectLst/>
                <a:latin typeface="+mj-lt"/>
              </a:rPr>
              <a:t>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+mj-lt"/>
              </a:rPr>
              <a:t>при правильном применении наступает выраженный эффект.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  <a:latin typeface="+mj-lt"/>
              </a:rPr>
              <a:t>Абсолютная безопасность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+mj-lt"/>
              </a:rPr>
              <a:t>– неправильное применение никогда не наносит вред – оно просто не эффективно.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effectLst/>
                <a:latin typeface="+mj-lt"/>
              </a:rPr>
              <a:t>Универсальность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+mj-lt"/>
              </a:rPr>
              <a:t>– Су-</a:t>
            </a:r>
            <a:r>
              <a:rPr lang="ru-RU" i="1" dirty="0" err="1" smtClean="0">
                <a:solidFill>
                  <a:srgbClr val="002060"/>
                </a:solidFill>
                <a:effectLst/>
                <a:latin typeface="+mj-lt"/>
              </a:rPr>
              <a:t>Джок</a:t>
            </a:r>
            <a:r>
              <a:rPr lang="ru-RU" i="1" dirty="0" smtClean="0">
                <a:solidFill>
                  <a:srgbClr val="002060"/>
                </a:solidFill>
                <a:effectLst/>
                <a:latin typeface="+mj-lt"/>
              </a:rPr>
              <a:t> терапию могут использовать и педагоги в своей работе, и родители в  домашних условиях.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  <a:latin typeface="+mj-lt"/>
              </a:rPr>
              <a:t>Простота применения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  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 - Освоить может каждый ребёнок и малыш.</a:t>
            </a:r>
            <a:endParaRPr lang="ru-RU" i="1" dirty="0" smtClean="0">
              <a:solidFill>
                <a:srgbClr val="00206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936104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Спасибо за внимание!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428728" y="0"/>
            <a:ext cx="70567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6000" b="1" i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Будьте здоровы!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32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32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49488"/>
            <a:ext cx="57606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59046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i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+mj-lt"/>
              </a:rPr>
              <a:t>Цель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:сохранение и укрепление здоровья детей, коррекция речевых нарушений у детей  с помощью 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Су-</a:t>
            </a:r>
            <a:r>
              <a:rPr lang="ru-RU" i="1" dirty="0" err="1" smtClean="0">
                <a:solidFill>
                  <a:srgbClr val="002060"/>
                </a:solidFill>
                <a:latin typeface="+mj-lt"/>
              </a:rPr>
              <a:t>Джок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 терапии.</a:t>
            </a:r>
          </a:p>
          <a:p>
            <a:pPr algn="just"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+mj-lt"/>
              </a:rPr>
              <a:t>Задачи:</a:t>
            </a:r>
          </a:p>
          <a:p>
            <a:pPr algn="just">
              <a:buNone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Воздействовать на биологически активные точки.</a:t>
            </a:r>
          </a:p>
          <a:p>
            <a:pPr algn="just">
              <a:buNone/>
            </a:pPr>
            <a:r>
              <a:rPr lang="ru-RU" i="1" dirty="0">
                <a:solidFill>
                  <a:srgbClr val="002060"/>
                </a:solidFill>
                <a:latin typeface="+mj-lt"/>
              </a:rPr>
              <a:t>-Стимулировать речевые зоны коры головного мозга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algn="just">
              <a:buNone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Развивать координацию движений и мелкую моторику.</a:t>
            </a:r>
          </a:p>
          <a:p>
            <a:pPr algn="just">
              <a:buNone/>
            </a:pPr>
            <a:r>
              <a:rPr lang="ru-RU" i="1" dirty="0">
                <a:solidFill>
                  <a:srgbClr val="002060"/>
                </a:solidFill>
                <a:latin typeface="+mj-lt"/>
              </a:rPr>
              <a:t>-Содействовать снижению двигательной и эмоциональной расторможенности.</a:t>
            </a:r>
          </a:p>
          <a:p>
            <a:pPr algn="just">
              <a:buNone/>
            </a:pPr>
            <a:r>
              <a:rPr lang="ru-RU" i="1" dirty="0">
                <a:solidFill>
                  <a:srgbClr val="002060"/>
                </a:solidFill>
                <a:latin typeface="+mj-lt"/>
              </a:rPr>
              <a:t>-Использовать элементы Су-</a:t>
            </a:r>
            <a:r>
              <a:rPr lang="ru-RU" i="1" dirty="0" err="1">
                <a:solidFill>
                  <a:srgbClr val="002060"/>
                </a:solidFill>
                <a:latin typeface="+mj-lt"/>
              </a:rPr>
              <a:t>Джок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 терапии в различных видах деятельности.</a:t>
            </a:r>
          </a:p>
          <a:p>
            <a:pPr algn="just">
              <a:buNone/>
            </a:pPr>
            <a:endParaRPr lang="ru-RU" i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157192"/>
            <a:ext cx="2232248" cy="213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71775" y="249238"/>
            <a:ext cx="5976938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i="1" dirty="0">
                <a:solidFill>
                  <a:srgbClr val="002060"/>
                </a:solidFill>
                <a:latin typeface="+mj-lt"/>
              </a:rPr>
              <a:t>Метод терапии су-</a:t>
            </a:r>
            <a:r>
              <a:rPr lang="ru-RU" sz="2400" i="1" dirty="0" err="1">
                <a:solidFill>
                  <a:srgbClr val="002060"/>
                </a:solidFill>
                <a:latin typeface="+mj-lt"/>
              </a:rPr>
              <a:t>джок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 основан на том, что каждому органу человеческого тела соответствуют биоактивные точки, расположенные на кистях и стопах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Су-</a:t>
            </a:r>
            <a:r>
              <a:rPr lang="ru-RU" sz="2400" i="1" dirty="0" err="1">
                <a:solidFill>
                  <a:srgbClr val="002060"/>
                </a:solidFill>
                <a:latin typeface="+mj-lt"/>
              </a:rPr>
              <a:t>джок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 - это метод, проверенный исследованиями и доказавший свою эффективность и безопасность. Эта система настолько проста и доступна, что освоить ее может даже  ребенок. Д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остаточно 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один раз понять, затем им можно пользоваться всю жизнь.</a:t>
            </a:r>
          </a:p>
          <a:p>
            <a:pPr>
              <a:spcBef>
                <a:spcPct val="50000"/>
              </a:spcBef>
            </a:pPr>
            <a:endParaRPr lang="ru-RU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3558" name="Picture 6" descr="w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188595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0" y="3284984"/>
            <a:ext cx="29289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Разработал это направление корейский профессор Пак </a:t>
            </a:r>
            <a:r>
              <a:rPr lang="ru-RU" sz="2800" dirty="0" err="1">
                <a:solidFill>
                  <a:schemeClr val="bg1"/>
                </a:solidFill>
                <a:latin typeface="+mj-lt"/>
              </a:rPr>
              <a:t>Чжэ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+mj-lt"/>
              </a:rPr>
              <a:t>Ву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069" y="4653136"/>
            <a:ext cx="2448272" cy="234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 descr="Внутренние органы в системе соответствия ки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22" y="1196752"/>
            <a:ext cx="4320480" cy="532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71472" y="35716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Су – кисть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0628" y="357166"/>
            <a:ext cx="3722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Джок</a:t>
            </a: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t> – стопа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2" descr="Внутренние органы в системе соответствия стоп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107547" cy="532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1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i="1" dirty="0">
                <a:solidFill>
                  <a:srgbClr val="002060"/>
                </a:solidFill>
                <a:latin typeface="+mj-lt"/>
              </a:rPr>
              <a:t>Су </a:t>
            </a:r>
            <a:r>
              <a:rPr lang="ru-RU" sz="2400" i="1" dirty="0" err="1">
                <a:solidFill>
                  <a:srgbClr val="002060"/>
                </a:solidFill>
                <a:latin typeface="+mj-lt"/>
              </a:rPr>
              <a:t>Джок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 используем </a:t>
            </a:r>
            <a:r>
              <a:rPr lang="ru-RU" sz="2400" i="1" dirty="0">
                <a:solidFill>
                  <a:srgbClr val="002060"/>
                </a:solidFill>
                <a:latin typeface="+mj-lt"/>
              </a:rPr>
              <a:t>многократно в течение дня, включая в любую непосредственно образовательную деятельность и различные режимные моменты в условиях ДОУ.</a:t>
            </a:r>
          </a:p>
          <a:p>
            <a:pPr algn="just">
              <a:defRPr/>
            </a:pPr>
            <a:r>
              <a:rPr lang="ru-RU" sz="2400" i="1" dirty="0">
                <a:solidFill>
                  <a:srgbClr val="002060"/>
                </a:solidFill>
                <a:latin typeface="+mj-lt"/>
              </a:rPr>
              <a:t> В некоторых странах этот метод входит в государственные программы не только здравоохранения, но и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73" y="188640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83005"/>
            <a:ext cx="3888432" cy="2916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885514"/>
            <a:ext cx="2304256" cy="220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776839" y="-13520"/>
            <a:ext cx="7704138" cy="993775"/>
            <a:chOff x="476" y="-7"/>
            <a:chExt cx="4853" cy="626"/>
          </a:xfrm>
        </p:grpSpPr>
        <p:sp>
          <p:nvSpPr>
            <p:cNvPr id="29706" name="Rectangle 41"/>
            <p:cNvSpPr>
              <a:spLocks noChangeArrowheads="1"/>
            </p:cNvSpPr>
            <p:nvPr/>
          </p:nvSpPr>
          <p:spPr bwMode="auto">
            <a:xfrm>
              <a:off x="476" y="-7"/>
              <a:ext cx="4853" cy="33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9707" name="Text Box 42"/>
            <p:cNvSpPr txBox="1">
              <a:spLocks noChangeArrowheads="1"/>
            </p:cNvSpPr>
            <p:nvPr/>
          </p:nvSpPr>
          <p:spPr bwMode="auto">
            <a:xfrm>
              <a:off x="900" y="-7"/>
              <a:ext cx="40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Приемы Су – </a:t>
              </a:r>
              <a:r>
                <a:rPr kumimoji="0" lang="ru-RU" sz="28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Джок</a:t>
              </a:r>
              <a:r>
                <a:rPr kumimoji="0" lang="ru-RU" sz="2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терапии</a:t>
              </a:r>
              <a:endPara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08" name="AutoShape 47"/>
            <p:cNvSpPr>
              <a:spLocks noChangeArrowheads="1"/>
            </p:cNvSpPr>
            <p:nvPr/>
          </p:nvSpPr>
          <p:spPr bwMode="auto">
            <a:xfrm>
              <a:off x="4173" y="322"/>
              <a:ext cx="306" cy="297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9709" name="AutoShape 49"/>
            <p:cNvSpPr>
              <a:spLocks noChangeArrowheads="1"/>
            </p:cNvSpPr>
            <p:nvPr/>
          </p:nvSpPr>
          <p:spPr bwMode="auto">
            <a:xfrm>
              <a:off x="747" y="322"/>
              <a:ext cx="306" cy="297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79512" y="980256"/>
            <a:ext cx="3676168" cy="3036937"/>
            <a:chOff x="271" y="1293"/>
            <a:chExt cx="1225" cy="2857"/>
          </a:xfrm>
        </p:grpSpPr>
        <p:sp>
          <p:nvSpPr>
            <p:cNvPr id="29704" name="Rectangle 43"/>
            <p:cNvSpPr>
              <a:spLocks noChangeArrowheads="1"/>
            </p:cNvSpPr>
            <p:nvPr/>
          </p:nvSpPr>
          <p:spPr bwMode="auto">
            <a:xfrm>
              <a:off x="271" y="1293"/>
              <a:ext cx="1225" cy="28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9705" name="Text Box 51"/>
            <p:cNvSpPr txBox="1">
              <a:spLocks noChangeArrowheads="1"/>
            </p:cNvSpPr>
            <p:nvPr/>
          </p:nvSpPr>
          <p:spPr bwMode="auto">
            <a:xfrm>
              <a:off x="271" y="1382"/>
              <a:ext cx="1225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Массаж </a:t>
              </a:r>
              <a:r>
                <a:rPr kumimoji="0" lang="ru-RU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специальным </a:t>
              </a:r>
              <a:r>
                <a:rPr kumimoji="0" lang="ru-RU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шариком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5057152" y="1001289"/>
            <a:ext cx="3922172" cy="3060098"/>
            <a:chOff x="4240" y="1097"/>
            <a:chExt cx="1361" cy="2857"/>
          </a:xfrm>
        </p:grpSpPr>
        <p:sp>
          <p:nvSpPr>
            <p:cNvPr id="29702" name="Rectangle 44"/>
            <p:cNvSpPr>
              <a:spLocks noChangeArrowheads="1"/>
            </p:cNvSpPr>
            <p:nvPr/>
          </p:nvSpPr>
          <p:spPr bwMode="auto">
            <a:xfrm>
              <a:off x="4240" y="1097"/>
              <a:ext cx="1361" cy="28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9703" name="Text Box 53"/>
            <p:cNvSpPr txBox="1">
              <a:spLocks noChangeArrowheads="1"/>
            </p:cNvSpPr>
            <p:nvPr/>
          </p:nvSpPr>
          <p:spPr bwMode="auto">
            <a:xfrm>
              <a:off x="4240" y="1106"/>
              <a:ext cx="1361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Массаж </a:t>
              </a:r>
              <a:r>
                <a:rPr kumimoji="0" lang="ru-RU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эластичным </a:t>
              </a:r>
              <a:r>
                <a:rPr kumimoji="0" lang="ru-RU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кольцом</a:t>
              </a:r>
            </a:p>
          </p:txBody>
        </p:sp>
      </p:grpSp>
      <p:sp>
        <p:nvSpPr>
          <p:cNvPr id="15" name="AutoShape 49"/>
          <p:cNvSpPr>
            <a:spLocks noChangeArrowheads="1"/>
          </p:cNvSpPr>
          <p:nvPr/>
        </p:nvSpPr>
        <p:spPr bwMode="auto">
          <a:xfrm>
            <a:off x="4143133" y="522688"/>
            <a:ext cx="485775" cy="3506085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1043608" y="4203099"/>
            <a:ext cx="7272808" cy="2529603"/>
            <a:chOff x="475" y="1568"/>
            <a:chExt cx="1225" cy="2857"/>
          </a:xfrm>
        </p:grpSpPr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475" y="1568"/>
              <a:ext cx="1225" cy="28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auto">
            <a:xfrm>
              <a:off x="584" y="1674"/>
              <a:ext cx="983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Массаж специальными предметами</a:t>
              </a:r>
              <a:endPara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625" y="5411382"/>
            <a:ext cx="1385677" cy="132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030" y="131648"/>
            <a:ext cx="1033893" cy="988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919" y="1732333"/>
            <a:ext cx="2986026" cy="2240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667" y="4883020"/>
            <a:ext cx="1940531" cy="1464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407" y="4883020"/>
            <a:ext cx="2001210" cy="1508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7039" y="4899960"/>
            <a:ext cx="1984606" cy="14913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95" y="1867403"/>
            <a:ext cx="1584176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08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latin typeface="Calibri" pitchFamily="34" charset="0"/>
                <a:cs typeface="Times New Roman" pitchFamily="18" charset="0"/>
              </a:rPr>
              <a:t>       </a:t>
            </a:r>
            <a:endParaRPr lang="ru-RU"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1" y="3501008"/>
            <a:ext cx="4193133" cy="314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8" y="180674"/>
            <a:ext cx="4170013" cy="312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653136"/>
            <a:ext cx="1749704" cy="16765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44" y="139137"/>
            <a:ext cx="4234083" cy="317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21" y="3485651"/>
            <a:ext cx="4079006" cy="305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5"/>
            <a:ext cx="45721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Стимуляция точек на кистях рук </a:t>
            </a:r>
            <a:r>
              <a:rPr lang="ru-RU" sz="28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массажерами</a:t>
            </a:r>
            <a:r>
              <a:rPr lang="ru-RU" sz="28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эффективно лечит  многие заболевания, </a:t>
            </a:r>
            <a:r>
              <a:rPr lang="ru-RU" sz="28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оздоравливает</a:t>
            </a:r>
            <a:r>
              <a:rPr lang="ru-RU" sz="28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работу всех органов,  заменяет общий массаж тела, способствует повышению тонуса, работоспособности и оказывает общее профилактическое действие.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198524" cy="426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4" y="1742752"/>
            <a:ext cx="3266834" cy="435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3003798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" y="3356992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53" y="3356993"/>
            <a:ext cx="437997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54345">
            <a:off x="3593155" y="2318906"/>
            <a:ext cx="2126878" cy="203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1901</TotalTime>
  <Words>432</Words>
  <Application>Microsoft Office PowerPoint</Application>
  <PresentationFormat>Экран (4:3)</PresentationFormat>
  <Paragraphs>45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Aharoni</vt:lpstr>
      <vt:lpstr>Arial</vt:lpstr>
      <vt:lpstr>Book Antiqua</vt:lpstr>
      <vt:lpstr>Calibri</vt:lpstr>
      <vt:lpstr>Lucida Sans</vt:lpstr>
      <vt:lpstr>Monotype Corsiva</vt:lpstr>
      <vt:lpstr>Times New Roman</vt:lpstr>
      <vt:lpstr>Verdana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Достоинствами Су – Джок терапии </vt:lpstr>
      <vt:lpstr>Презентация PowerPoint</vt:lpstr>
    </vt:vector>
  </TitlesOfParts>
  <Company>Zakaz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комбинированного вида № 3 «Ручеёк»</dc:title>
  <dc:creator>Юлия</dc:creator>
  <cp:lastModifiedBy>Пользователь</cp:lastModifiedBy>
  <cp:revision>108</cp:revision>
  <dcterms:created xsi:type="dcterms:W3CDTF">2012-11-28T08:45:43Z</dcterms:created>
  <dcterms:modified xsi:type="dcterms:W3CDTF">2017-04-26T05:21:49Z</dcterms:modified>
</cp:coreProperties>
</file>